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76" r:id="rId2"/>
    <p:sldId id="379" r:id="rId3"/>
    <p:sldId id="380" r:id="rId4"/>
    <p:sldId id="288" r:id="rId5"/>
    <p:sldId id="290" r:id="rId6"/>
    <p:sldId id="378" r:id="rId7"/>
    <p:sldId id="310" r:id="rId8"/>
    <p:sldId id="291" r:id="rId9"/>
    <p:sldId id="292" r:id="rId10"/>
    <p:sldId id="311" r:id="rId11"/>
    <p:sldId id="381" r:id="rId12"/>
    <p:sldId id="312" r:id="rId13"/>
    <p:sldId id="315" r:id="rId14"/>
    <p:sldId id="316" r:id="rId15"/>
    <p:sldId id="313" r:id="rId16"/>
    <p:sldId id="314" r:id="rId17"/>
    <p:sldId id="317" r:id="rId18"/>
    <p:sldId id="318" r:id="rId19"/>
    <p:sldId id="293" r:id="rId20"/>
    <p:sldId id="294" r:id="rId21"/>
    <p:sldId id="295" r:id="rId22"/>
    <p:sldId id="319" r:id="rId23"/>
    <p:sldId id="296" r:id="rId24"/>
    <p:sldId id="297" r:id="rId25"/>
    <p:sldId id="298" r:id="rId26"/>
    <p:sldId id="320" r:id="rId27"/>
    <p:sldId id="299" r:id="rId28"/>
    <p:sldId id="303" r:id="rId29"/>
    <p:sldId id="300" r:id="rId30"/>
    <p:sldId id="384" r:id="rId31"/>
    <p:sldId id="305" r:id="rId32"/>
    <p:sldId id="304" r:id="rId33"/>
    <p:sldId id="301" r:id="rId34"/>
    <p:sldId id="302" r:id="rId35"/>
    <p:sldId id="347" r:id="rId36"/>
    <p:sldId id="348" r:id="rId37"/>
    <p:sldId id="349" r:id="rId38"/>
    <p:sldId id="306" r:id="rId39"/>
    <p:sldId id="321" r:id="rId40"/>
    <p:sldId id="385" r:id="rId41"/>
    <p:sldId id="322" r:id="rId42"/>
    <p:sldId id="308" r:id="rId43"/>
    <p:sldId id="309" r:id="rId44"/>
    <p:sldId id="369" r:id="rId45"/>
    <p:sldId id="323" r:id="rId46"/>
    <p:sldId id="326" r:id="rId47"/>
    <p:sldId id="324" r:id="rId48"/>
    <p:sldId id="327" r:id="rId49"/>
    <p:sldId id="328" r:id="rId50"/>
    <p:sldId id="331" r:id="rId51"/>
    <p:sldId id="329" r:id="rId52"/>
    <p:sldId id="332" r:id="rId53"/>
    <p:sldId id="333" r:id="rId54"/>
    <p:sldId id="334" r:id="rId55"/>
    <p:sldId id="335" r:id="rId56"/>
    <p:sldId id="336" r:id="rId57"/>
    <p:sldId id="367" r:id="rId58"/>
    <p:sldId id="368" r:id="rId59"/>
    <p:sldId id="330" r:id="rId60"/>
    <p:sldId id="337" r:id="rId61"/>
    <p:sldId id="338" r:id="rId62"/>
    <p:sldId id="339" r:id="rId63"/>
    <p:sldId id="373" r:id="rId64"/>
    <p:sldId id="371" r:id="rId65"/>
    <p:sldId id="372" r:id="rId66"/>
    <p:sldId id="374"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42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9E663DA-BE32-4910-9AFD-D65FBC7CB665}" type="datetimeFigureOut">
              <a:rPr lang="en-US"/>
              <a:pPr>
                <a:defRPr/>
              </a:pPr>
              <a:t>9/3/2013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1EC3AD-B993-44CB-8AF3-1822F3F5F53C}" type="slidenum">
              <a:rPr lang="en-US"/>
              <a:pPr>
                <a:defRPr/>
              </a:pPr>
              <a:t>‹#›</a:t>
            </a:fld>
            <a:endParaRPr lang="en-US"/>
          </a:p>
        </p:txBody>
      </p:sp>
    </p:spTree>
    <p:extLst>
      <p:ext uri="{BB962C8B-B14F-4D97-AF65-F5344CB8AC3E}">
        <p14:creationId xmlns:p14="http://schemas.microsoft.com/office/powerpoint/2010/main" val="285859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BB68B5-F142-4698-9DC1-3C520D194AEB}" type="datetimeFigureOut">
              <a:rPr lang="en-US"/>
              <a:pPr>
                <a:defRPr/>
              </a:pPr>
              <a:t>9/3/2013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CE17E8-7141-48CD-BEF0-0659F06BE27D}" type="slidenum">
              <a:rPr lang="en-US"/>
              <a:pPr>
                <a:defRPr/>
              </a:pPr>
              <a:t>‹#›</a:t>
            </a:fld>
            <a:endParaRPr lang="en-US"/>
          </a:p>
        </p:txBody>
      </p:sp>
    </p:spTree>
    <p:extLst>
      <p:ext uri="{BB962C8B-B14F-4D97-AF65-F5344CB8AC3E}">
        <p14:creationId xmlns:p14="http://schemas.microsoft.com/office/powerpoint/2010/main" val="31814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B1D101-02ED-42E8-A421-FBAF6D12E53C}" type="datetimeFigureOut">
              <a:rPr lang="en-US"/>
              <a:pPr>
                <a:defRPr/>
              </a:pPr>
              <a:t>9/3/2013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1E13C9-B107-413A-8D74-3B7B2098A8E4}" type="slidenum">
              <a:rPr lang="en-US"/>
              <a:pPr>
                <a:defRPr/>
              </a:pPr>
              <a:t>‹#›</a:t>
            </a:fld>
            <a:endParaRPr lang="en-US"/>
          </a:p>
        </p:txBody>
      </p:sp>
    </p:spTree>
    <p:extLst>
      <p:ext uri="{BB962C8B-B14F-4D97-AF65-F5344CB8AC3E}">
        <p14:creationId xmlns:p14="http://schemas.microsoft.com/office/powerpoint/2010/main" val="172018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28AC51-BFB1-48CB-946C-4C82DFAD0445}" type="datetimeFigureOut">
              <a:rPr lang="en-US"/>
              <a:pPr>
                <a:defRPr/>
              </a:pPr>
              <a:t>9/3/2013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D9EEBB-12C0-43B9-8A29-EB4BF8BBC54F}" type="slidenum">
              <a:rPr lang="en-US"/>
              <a:pPr>
                <a:defRPr/>
              </a:pPr>
              <a:t>‹#›</a:t>
            </a:fld>
            <a:endParaRPr lang="en-US"/>
          </a:p>
        </p:txBody>
      </p:sp>
    </p:spTree>
    <p:extLst>
      <p:ext uri="{BB962C8B-B14F-4D97-AF65-F5344CB8AC3E}">
        <p14:creationId xmlns:p14="http://schemas.microsoft.com/office/powerpoint/2010/main" val="141088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A23C82-505E-4594-AA1A-170FFC914C09}" type="datetimeFigureOut">
              <a:rPr lang="en-US"/>
              <a:pPr>
                <a:defRPr/>
              </a:pPr>
              <a:t>9/3/2013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7E47B3-016F-4C42-9193-A6A8D9428C4E}" type="slidenum">
              <a:rPr lang="en-US"/>
              <a:pPr>
                <a:defRPr/>
              </a:pPr>
              <a:t>‹#›</a:t>
            </a:fld>
            <a:endParaRPr lang="en-US"/>
          </a:p>
        </p:txBody>
      </p:sp>
    </p:spTree>
    <p:extLst>
      <p:ext uri="{BB962C8B-B14F-4D97-AF65-F5344CB8AC3E}">
        <p14:creationId xmlns:p14="http://schemas.microsoft.com/office/powerpoint/2010/main" val="118669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3694141B-FF7D-4F01-B899-6CDD3ABF1CED}" type="datetimeFigureOut">
              <a:rPr lang="en-US"/>
              <a:pPr>
                <a:defRPr/>
              </a:pPr>
              <a:t>9/3/2013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A7049AD-7C41-4208-98B8-AC2256B7B142}" type="slidenum">
              <a:rPr lang="en-US"/>
              <a:pPr>
                <a:defRPr/>
              </a:pPr>
              <a:t>‹#›</a:t>
            </a:fld>
            <a:endParaRPr lang="en-US"/>
          </a:p>
        </p:txBody>
      </p:sp>
    </p:spTree>
    <p:extLst>
      <p:ext uri="{BB962C8B-B14F-4D97-AF65-F5344CB8AC3E}">
        <p14:creationId xmlns:p14="http://schemas.microsoft.com/office/powerpoint/2010/main" val="278607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742517A-5AD2-4C75-9AF5-624632CF8CE9}" type="datetimeFigureOut">
              <a:rPr lang="en-US"/>
              <a:pPr>
                <a:defRPr/>
              </a:pPr>
              <a:t>9/3/2013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96B013C-C280-4707-85CF-D656BF786221}" type="slidenum">
              <a:rPr lang="en-US"/>
              <a:pPr>
                <a:defRPr/>
              </a:pPr>
              <a:t>‹#›</a:t>
            </a:fld>
            <a:endParaRPr lang="en-US"/>
          </a:p>
        </p:txBody>
      </p:sp>
    </p:spTree>
    <p:extLst>
      <p:ext uri="{BB962C8B-B14F-4D97-AF65-F5344CB8AC3E}">
        <p14:creationId xmlns:p14="http://schemas.microsoft.com/office/powerpoint/2010/main" val="93542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66A14EB-3CE4-4E80-873C-997C6569273D}" type="datetimeFigureOut">
              <a:rPr lang="en-US"/>
              <a:pPr>
                <a:defRPr/>
              </a:pPr>
              <a:t>9/3/2013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DF4DCAB-2DDF-4E16-A7DF-125F23D9E1BF}" type="slidenum">
              <a:rPr lang="en-US"/>
              <a:pPr>
                <a:defRPr/>
              </a:pPr>
              <a:t>‹#›</a:t>
            </a:fld>
            <a:endParaRPr lang="en-US"/>
          </a:p>
        </p:txBody>
      </p:sp>
    </p:spTree>
    <p:extLst>
      <p:ext uri="{BB962C8B-B14F-4D97-AF65-F5344CB8AC3E}">
        <p14:creationId xmlns:p14="http://schemas.microsoft.com/office/powerpoint/2010/main" val="160322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C75A68D-99D9-4DE0-9C1A-1FC429B3E451}" type="datetimeFigureOut">
              <a:rPr lang="en-US"/>
              <a:pPr>
                <a:defRPr/>
              </a:pPr>
              <a:t>9/3/2013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159EDDC-52CD-438E-B689-96784AC34219}" type="slidenum">
              <a:rPr lang="en-US"/>
              <a:pPr>
                <a:defRPr/>
              </a:pPr>
              <a:t>‹#›</a:t>
            </a:fld>
            <a:endParaRPr lang="en-US"/>
          </a:p>
        </p:txBody>
      </p:sp>
    </p:spTree>
    <p:extLst>
      <p:ext uri="{BB962C8B-B14F-4D97-AF65-F5344CB8AC3E}">
        <p14:creationId xmlns:p14="http://schemas.microsoft.com/office/powerpoint/2010/main" val="428112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lvl1pPr>
              <a:defRPr/>
            </a:lvl1pPr>
          </a:lstStyle>
          <a:p>
            <a:pPr>
              <a:defRPr/>
            </a:pPr>
            <a:fld id="{3E8DE409-1ED7-4306-989E-18D54A55E971}" type="datetimeFigureOut">
              <a:rPr lang="en-US"/>
              <a:pPr>
                <a:defRPr/>
              </a:pPr>
              <a:t>9/3/2013</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8F442B4C-6933-4641-9654-E7EF8928F336}" type="slidenum">
              <a:rPr lang="en-US"/>
              <a:pPr>
                <a:defRPr/>
              </a:pPr>
              <a:t>‹#›</a:t>
            </a:fld>
            <a:endParaRPr lang="en-US"/>
          </a:p>
        </p:txBody>
      </p:sp>
    </p:spTree>
    <p:extLst>
      <p:ext uri="{BB962C8B-B14F-4D97-AF65-F5344CB8AC3E}">
        <p14:creationId xmlns:p14="http://schemas.microsoft.com/office/powerpoint/2010/main" val="423316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A96ED5C7-9179-4CCB-8A0F-4691A472F73B}" type="datetimeFigureOut">
              <a:rPr lang="en-US"/>
              <a:pPr>
                <a:defRPr/>
              </a:pPr>
              <a:t>9/3/2013</a:t>
            </a:fld>
            <a:endParaRPr lang="en-US"/>
          </a:p>
        </p:txBody>
      </p:sp>
      <p:sp>
        <p:nvSpPr>
          <p:cNvPr id="6" name="Slide Number Placeholder 8"/>
          <p:cNvSpPr>
            <a:spLocks noGrp="1"/>
          </p:cNvSpPr>
          <p:nvPr>
            <p:ph type="sldNum" sz="quarter" idx="11"/>
          </p:nvPr>
        </p:nvSpPr>
        <p:spPr/>
        <p:txBody>
          <a:bodyPr/>
          <a:lstStyle>
            <a:lvl1pPr>
              <a:defRPr/>
            </a:lvl1pPr>
          </a:lstStyle>
          <a:p>
            <a:pPr>
              <a:defRPr/>
            </a:pPr>
            <a:fld id="{24E112EF-567F-49EA-8B8B-C63542A72EDF}"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3225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smtClean="0">
                <a:solidFill>
                  <a:srgbClr val="FFFFFF"/>
                </a:solidFill>
                <a:latin typeface="+mn-lt"/>
                <a:cs typeface="+mn-cs"/>
              </a:defRPr>
            </a:lvl1pPr>
          </a:lstStyle>
          <a:p>
            <a:pPr>
              <a:defRPr/>
            </a:pPr>
            <a:fld id="{054B4B5C-06B1-4B4F-BB7F-1E905C938105}"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cs typeface="+mn-cs"/>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cs typeface="+mn-cs"/>
              </a:defRPr>
            </a:lvl1pPr>
          </a:lstStyle>
          <a:p>
            <a:pPr>
              <a:defRPr/>
            </a:pPr>
            <a:fld id="{980D48EA-C905-4739-AA28-2A48336EFFCB}" type="datetimeFigureOut">
              <a:rPr lang="en-US"/>
              <a:pPr>
                <a:defRPr/>
              </a:pPr>
              <a:t>9/3/2013</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fontAlgn="base">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000000"/>
        </a:buClr>
        <a:buFont typeface="Arial"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000000"/>
        </a:buClr>
        <a:buFont typeface="Arial"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000000"/>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8077200" cy="2593975"/>
          </a:xfrm>
        </p:spPr>
        <p:txBody>
          <a:bodyPr/>
          <a:lstStyle/>
          <a:p>
            <a:pPr fontAlgn="auto">
              <a:spcAft>
                <a:spcPts val="0"/>
              </a:spcAft>
              <a:defRPr/>
            </a:pPr>
            <a:r>
              <a:rPr lang="en-US" sz="5400" dirty="0" smtClean="0"/>
              <a:t>Updated Management of Dengue Fever and DHF</a:t>
            </a:r>
            <a:endParaRPr lang="en-US" sz="5400" dirty="0"/>
          </a:p>
        </p:txBody>
      </p:sp>
      <p:sp>
        <p:nvSpPr>
          <p:cNvPr id="3" name="Subtitle 2"/>
          <p:cNvSpPr>
            <a:spLocks noGrp="1"/>
          </p:cNvSpPr>
          <p:nvPr>
            <p:ph type="subTitle" idx="1"/>
          </p:nvPr>
        </p:nvSpPr>
        <p:spPr>
          <a:xfrm>
            <a:off x="2209800" y="4114800"/>
            <a:ext cx="6477000" cy="1600200"/>
          </a:xfrm>
        </p:spPr>
        <p:txBody>
          <a:bodyPr rtlCol="0">
            <a:normAutofit fontScale="92500" lnSpcReduction="20000"/>
          </a:bodyPr>
          <a:lstStyle/>
          <a:p>
            <a:pPr algn="r" fontAlgn="auto">
              <a:spcAft>
                <a:spcPts val="0"/>
              </a:spcAft>
              <a:buFont typeface="Arial" pitchFamily="34" charset="0"/>
              <a:buNone/>
              <a:defRPr/>
            </a:pPr>
            <a:r>
              <a:rPr lang="en-US" sz="3500" dirty="0">
                <a:solidFill>
                  <a:schemeClr val="bg1"/>
                </a:solidFill>
              </a:rPr>
              <a:t>Prof. </a:t>
            </a:r>
            <a:r>
              <a:rPr lang="en-US" sz="3500" dirty="0" err="1">
                <a:solidFill>
                  <a:schemeClr val="bg1"/>
                </a:solidFill>
              </a:rPr>
              <a:t>Quazi</a:t>
            </a:r>
            <a:r>
              <a:rPr lang="en-US" sz="3500" dirty="0">
                <a:solidFill>
                  <a:schemeClr val="bg1"/>
                </a:solidFill>
              </a:rPr>
              <a:t> </a:t>
            </a:r>
            <a:r>
              <a:rPr lang="en-US" sz="3500" dirty="0" err="1">
                <a:solidFill>
                  <a:schemeClr val="bg1"/>
                </a:solidFill>
              </a:rPr>
              <a:t>Tarikul</a:t>
            </a:r>
            <a:r>
              <a:rPr lang="en-US" sz="3500" dirty="0">
                <a:solidFill>
                  <a:schemeClr val="bg1"/>
                </a:solidFill>
              </a:rPr>
              <a:t> Islam</a:t>
            </a:r>
            <a:br>
              <a:rPr lang="en-US" sz="3500" dirty="0">
                <a:solidFill>
                  <a:schemeClr val="bg1"/>
                </a:solidFill>
              </a:rPr>
            </a:br>
            <a:r>
              <a:rPr lang="en-US" sz="1900" dirty="0">
                <a:solidFill>
                  <a:schemeClr val="bg1"/>
                </a:solidFill>
              </a:rPr>
              <a:t>FCPS, FACP, FRCP(</a:t>
            </a:r>
            <a:r>
              <a:rPr lang="en-US" sz="1900" dirty="0" err="1">
                <a:solidFill>
                  <a:schemeClr val="bg1"/>
                </a:solidFill>
              </a:rPr>
              <a:t>Edin</a:t>
            </a:r>
            <a:r>
              <a:rPr lang="en-US" sz="1900" dirty="0">
                <a:solidFill>
                  <a:schemeClr val="bg1"/>
                </a:solidFill>
              </a:rPr>
              <a:t>. </a:t>
            </a:r>
            <a:r>
              <a:rPr lang="en-US" sz="1900" dirty="0" err="1">
                <a:solidFill>
                  <a:schemeClr val="bg1"/>
                </a:solidFill>
              </a:rPr>
              <a:t>Glasg</a:t>
            </a:r>
            <a:r>
              <a:rPr lang="en-US" sz="1900" dirty="0">
                <a:solidFill>
                  <a:schemeClr val="bg1"/>
                </a:solidFill>
              </a:rPr>
              <a:t>.)</a:t>
            </a:r>
            <a:r>
              <a:rPr lang="en-US" sz="3500" dirty="0">
                <a:solidFill>
                  <a:schemeClr val="bg1"/>
                </a:solidFill>
              </a:rPr>
              <a:t/>
            </a:r>
            <a:br>
              <a:rPr lang="en-US" sz="3500" dirty="0">
                <a:solidFill>
                  <a:schemeClr val="bg1"/>
                </a:solidFill>
              </a:rPr>
            </a:br>
            <a:r>
              <a:rPr lang="en-US" sz="3500" dirty="0">
                <a:solidFill>
                  <a:schemeClr val="bg1"/>
                </a:solidFill>
              </a:rPr>
              <a:t>Professor of </a:t>
            </a:r>
            <a:r>
              <a:rPr lang="en-US" sz="3500" dirty="0" smtClean="0">
                <a:solidFill>
                  <a:schemeClr val="bg1"/>
                </a:solidFill>
              </a:rPr>
              <a:t>Medicine</a:t>
            </a:r>
          </a:p>
          <a:p>
            <a:pPr algn="r" fontAlgn="auto">
              <a:spcAft>
                <a:spcPts val="0"/>
              </a:spcAft>
              <a:buFont typeface="Arial" pitchFamily="34" charset="0"/>
              <a:buNone/>
              <a:defRPr/>
            </a:pPr>
            <a:r>
              <a:rPr lang="en-US" sz="3500" dirty="0" smtClean="0">
                <a:solidFill>
                  <a:schemeClr val="bg1"/>
                </a:solidFill>
              </a:rPr>
              <a:t>Popular Medical College Hospital</a:t>
            </a:r>
            <a:endParaRPr lang="en-US" sz="3500" dirty="0">
              <a:solidFill>
                <a:schemeClr val="bg1"/>
              </a:solidFill>
            </a:endParaRPr>
          </a:p>
          <a:p>
            <a:pPr fontAlgn="auto">
              <a:spcAft>
                <a:spcPts val="0"/>
              </a:spcAft>
              <a:buFont typeface="Arial" pitchFamily="34" charset="0"/>
              <a:buNone/>
              <a:defRPr/>
            </a:pPr>
            <a:endParaRPr lang="en-US" dirty="0"/>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Primary triage</a:t>
            </a:r>
          </a:p>
        </p:txBody>
      </p:sp>
      <p:sp>
        <p:nvSpPr>
          <p:cNvPr id="20483" name="Content Placeholder 1"/>
          <p:cNvSpPr>
            <a:spLocks noGrp="1"/>
          </p:cNvSpPr>
          <p:nvPr>
            <p:ph idx="1"/>
          </p:nvPr>
        </p:nvSpPr>
        <p:spPr/>
        <p:txBody>
          <a:bodyPr/>
          <a:lstStyle/>
          <a:p>
            <a:r>
              <a:rPr lang="en-GB" dirty="0" smtClean="0"/>
              <a:t>Decision for observation and treatment:</a:t>
            </a:r>
          </a:p>
          <a:p>
            <a:pPr lvl="1"/>
            <a:r>
              <a:rPr lang="en-GB" sz="2400" dirty="0" smtClean="0">
                <a:solidFill>
                  <a:srgbClr val="FF0000"/>
                </a:solidFill>
              </a:rPr>
              <a:t>Shock: </a:t>
            </a:r>
            <a:r>
              <a:rPr lang="en-GB" sz="2400" dirty="0" smtClean="0"/>
              <a:t>Resuscitation and admission.</a:t>
            </a:r>
          </a:p>
          <a:p>
            <a:pPr lvl="1"/>
            <a:r>
              <a:rPr lang="en-GB" sz="2400" dirty="0" smtClean="0"/>
              <a:t>Those </a:t>
            </a:r>
            <a:r>
              <a:rPr lang="en-GB" sz="2400" dirty="0" smtClean="0"/>
              <a:t>with </a:t>
            </a:r>
            <a:r>
              <a:rPr lang="en-GB" sz="2400" dirty="0" smtClean="0">
                <a:solidFill>
                  <a:srgbClr val="FF0000"/>
                </a:solidFill>
              </a:rPr>
              <a:t>warning signs.</a:t>
            </a:r>
          </a:p>
          <a:p>
            <a:pPr lvl="1"/>
            <a:r>
              <a:rPr lang="en-GB" sz="2400" dirty="0" smtClean="0">
                <a:solidFill>
                  <a:srgbClr val="FF0000"/>
                </a:solidFill>
              </a:rPr>
              <a:t>High-risk patients </a:t>
            </a:r>
            <a:r>
              <a:rPr lang="en-GB" sz="2400" dirty="0" smtClean="0"/>
              <a:t>with </a:t>
            </a:r>
            <a:r>
              <a:rPr lang="en-GB" sz="2400" dirty="0" err="1" smtClean="0"/>
              <a:t>leucopenia</a:t>
            </a:r>
            <a:r>
              <a:rPr lang="en-GB" sz="2400" dirty="0" smtClean="0"/>
              <a:t> and thrombocytopenia.</a:t>
            </a: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วงรี 2"/>
          <p:cNvSpPr/>
          <p:nvPr/>
        </p:nvSpPr>
        <p:spPr>
          <a:xfrm>
            <a:off x="2843213" y="6092825"/>
            <a:ext cx="2665412" cy="620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ตัวเชื่อมต่อตรง 4"/>
          <p:cNvCxnSpPr/>
          <p:nvPr/>
        </p:nvCxnSpPr>
        <p:spPr>
          <a:xfrm>
            <a:off x="611188" y="4508500"/>
            <a:ext cx="1081087" cy="0"/>
          </a:xfrm>
          <a:prstGeom prst="line">
            <a:avLst/>
          </a:prstGeom>
          <a:ln w="25400"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ตัวเชื่อมต่อตรง 5"/>
          <p:cNvCxnSpPr/>
          <p:nvPr/>
        </p:nvCxnSpPr>
        <p:spPr>
          <a:xfrm>
            <a:off x="611188" y="5876925"/>
            <a:ext cx="1081087" cy="0"/>
          </a:xfrm>
          <a:prstGeom prst="line">
            <a:avLst/>
          </a:prstGeom>
          <a:ln w="25400"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ตัวเชื่อมต่อตรง 6"/>
          <p:cNvCxnSpPr/>
          <p:nvPr/>
        </p:nvCxnSpPr>
        <p:spPr>
          <a:xfrm>
            <a:off x="3203575" y="4221163"/>
            <a:ext cx="1081088" cy="0"/>
          </a:xfrm>
          <a:prstGeom prst="line">
            <a:avLst/>
          </a:prstGeom>
          <a:ln w="25400"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p:cNvCxnSpPr/>
          <p:nvPr/>
        </p:nvCxnSpPr>
        <p:spPr>
          <a:xfrm>
            <a:off x="3203575" y="5013325"/>
            <a:ext cx="1296988" cy="0"/>
          </a:xfrm>
          <a:prstGeom prst="line">
            <a:avLst/>
          </a:prstGeom>
          <a:ln w="25400"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p:cNvCxnSpPr/>
          <p:nvPr/>
        </p:nvCxnSpPr>
        <p:spPr>
          <a:xfrm>
            <a:off x="3203575" y="3933825"/>
            <a:ext cx="187325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ตัวเชื่อมต่อตรง 15"/>
          <p:cNvCxnSpPr/>
          <p:nvPr/>
        </p:nvCxnSpPr>
        <p:spPr>
          <a:xfrm>
            <a:off x="3203575" y="6092825"/>
            <a:ext cx="1081088" cy="0"/>
          </a:xfrm>
          <a:prstGeom prst="line">
            <a:avLst/>
          </a:prstGeom>
          <a:ln w="25400"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p:cNvCxnSpPr/>
          <p:nvPr/>
        </p:nvCxnSpPr>
        <p:spPr>
          <a:xfrm>
            <a:off x="3203575" y="5805488"/>
            <a:ext cx="187325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p:cNvCxnSpPr/>
          <p:nvPr/>
        </p:nvCxnSpPr>
        <p:spPr>
          <a:xfrm>
            <a:off x="3203575" y="5589588"/>
            <a:ext cx="187325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p:cNvCxnSpPr/>
          <p:nvPr/>
        </p:nvCxnSpPr>
        <p:spPr>
          <a:xfrm>
            <a:off x="6227763" y="5373688"/>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ตัวเชื่อมต่อตรง 21"/>
          <p:cNvCxnSpPr/>
          <p:nvPr/>
        </p:nvCxnSpPr>
        <p:spPr>
          <a:xfrm>
            <a:off x="6227763" y="5445125"/>
            <a:ext cx="151288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p:cNvCxnSpPr/>
          <p:nvPr/>
        </p:nvCxnSpPr>
        <p:spPr>
          <a:xfrm>
            <a:off x="6380163" y="6524625"/>
            <a:ext cx="151288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p:cNvCxnSpPr/>
          <p:nvPr/>
        </p:nvCxnSpPr>
        <p:spPr>
          <a:xfrm>
            <a:off x="6372225" y="6021388"/>
            <a:ext cx="1655763"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p:cNvCxnSpPr/>
          <p:nvPr/>
        </p:nvCxnSpPr>
        <p:spPr>
          <a:xfrm>
            <a:off x="6372225" y="6308725"/>
            <a:ext cx="1871663"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p:cNvCxnSpPr/>
          <p:nvPr/>
        </p:nvCxnSpPr>
        <p:spPr>
          <a:xfrm>
            <a:off x="611188" y="5013325"/>
            <a:ext cx="1008062"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302524"/>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Primary triage</a:t>
            </a:r>
          </a:p>
        </p:txBody>
      </p:sp>
      <p:sp>
        <p:nvSpPr>
          <p:cNvPr id="21507" name="Content Placeholder 1"/>
          <p:cNvSpPr>
            <a:spLocks noGrp="1"/>
          </p:cNvSpPr>
          <p:nvPr>
            <p:ph idx="1"/>
          </p:nvPr>
        </p:nvSpPr>
        <p:spPr/>
        <p:txBody>
          <a:bodyPr/>
          <a:lstStyle/>
          <a:p>
            <a:r>
              <a:rPr lang="en-GB" dirty="0" smtClean="0"/>
              <a:t>Patient and family advice should be carefully delivered before sending him/her home. </a:t>
            </a:r>
          </a:p>
          <a:p>
            <a:r>
              <a:rPr lang="en-GB" dirty="0" smtClean="0"/>
              <a:t>This can be done in a group of 5 to 20 patients by a trained person who may not be a nurse/doctor. </a:t>
            </a:r>
          </a:p>
          <a:p>
            <a:r>
              <a:rPr lang="en-GB" dirty="0" smtClean="0"/>
              <a:t>Advice should include bed rest, intake of oral fluids or a soft diet, and reduction of fever by tepid sponging in addition to </a:t>
            </a:r>
            <a:r>
              <a:rPr lang="en-GB" dirty="0" err="1" smtClean="0"/>
              <a:t>paracetamol</a:t>
            </a:r>
            <a:r>
              <a:rPr lang="en-GB" dirty="0" smtClean="0"/>
              <a:t>. </a:t>
            </a:r>
          </a:p>
          <a:p>
            <a:r>
              <a:rPr lang="en-GB" dirty="0" smtClean="0">
                <a:solidFill>
                  <a:srgbClr val="C00000"/>
                </a:solidFill>
              </a:rPr>
              <a:t>Warning signs should be emphasized</a:t>
            </a:r>
            <a:r>
              <a:rPr lang="en-GB" dirty="0" smtClean="0"/>
              <a:t>, and it should be made clear that should these occur patients must seek </a:t>
            </a:r>
            <a:r>
              <a:rPr lang="en-GB" i="1" dirty="0" smtClean="0">
                <a:solidFill>
                  <a:srgbClr val="FF0000"/>
                </a:solidFill>
              </a:rPr>
              <a:t>immediate</a:t>
            </a:r>
            <a:r>
              <a:rPr lang="en-GB" i="1" dirty="0" smtClean="0"/>
              <a:t> </a:t>
            </a:r>
            <a:r>
              <a:rPr lang="en-GB" dirty="0" smtClean="0"/>
              <a:t>medical attention even if they have a scheduled appointment pending.</a:t>
            </a: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Home care advice (family education) for patients:</a:t>
            </a:r>
          </a:p>
        </p:txBody>
      </p:sp>
      <p:sp>
        <p:nvSpPr>
          <p:cNvPr id="22531" name="Content Placeholder 1"/>
          <p:cNvSpPr>
            <a:spLocks noGrp="1"/>
          </p:cNvSpPr>
          <p:nvPr>
            <p:ph idx="1"/>
          </p:nvPr>
        </p:nvSpPr>
        <p:spPr>
          <a:xfrm>
            <a:off x="457200" y="1481138"/>
            <a:ext cx="8229600" cy="4843462"/>
          </a:xfrm>
        </p:spPr>
        <p:txBody>
          <a:bodyPr/>
          <a:lstStyle/>
          <a:p>
            <a:r>
              <a:rPr lang="en-GB" dirty="0" smtClean="0"/>
              <a:t>Patient needs to take adequate bed rest.</a:t>
            </a:r>
          </a:p>
          <a:p>
            <a:r>
              <a:rPr lang="en-GB" dirty="0" smtClean="0"/>
              <a:t>Adequate intake of fluids </a:t>
            </a:r>
            <a:r>
              <a:rPr lang="en-GB" dirty="0" smtClean="0">
                <a:solidFill>
                  <a:srgbClr val="FF0000"/>
                </a:solidFill>
              </a:rPr>
              <a:t>(</a:t>
            </a:r>
            <a:r>
              <a:rPr lang="en-GB" dirty="0" smtClean="0">
                <a:solidFill>
                  <a:srgbClr val="FF0000"/>
                </a:solidFill>
              </a:rPr>
              <a:t>not only </a:t>
            </a:r>
            <a:r>
              <a:rPr lang="en-GB" dirty="0" smtClean="0">
                <a:solidFill>
                  <a:srgbClr val="FF0000"/>
                </a:solidFill>
              </a:rPr>
              <a:t>plain water)</a:t>
            </a:r>
            <a:r>
              <a:rPr lang="en-GB" dirty="0" smtClean="0"/>
              <a:t> such as milk, fruit juice, isotonic electrolyte solution, oral rehydration solution (ORS) and barley/rice water. </a:t>
            </a:r>
          </a:p>
          <a:p>
            <a:r>
              <a:rPr lang="en-GB" dirty="0" smtClean="0"/>
              <a:t>Beware of </a:t>
            </a:r>
            <a:r>
              <a:rPr lang="en-GB" dirty="0" err="1" smtClean="0"/>
              <a:t>overhydration</a:t>
            </a:r>
            <a:r>
              <a:rPr lang="en-GB" dirty="0" smtClean="0"/>
              <a:t> in infants and young children.</a:t>
            </a:r>
          </a:p>
          <a:p>
            <a:r>
              <a:rPr lang="en-GB" dirty="0" smtClean="0"/>
              <a:t>Keep body temperature below 39 °C. </a:t>
            </a:r>
          </a:p>
          <a:p>
            <a:r>
              <a:rPr lang="en-GB" dirty="0" smtClean="0"/>
              <a:t>If the temperature goes beyond 39 °C, give the patient </a:t>
            </a:r>
            <a:r>
              <a:rPr lang="en-GB" dirty="0" err="1" smtClean="0"/>
              <a:t>paracetamol</a:t>
            </a:r>
            <a:r>
              <a:rPr lang="en-GB" dirty="0" smtClean="0"/>
              <a:t>. </a:t>
            </a:r>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Home care advice (family education) for patients:</a:t>
            </a:r>
          </a:p>
        </p:txBody>
      </p:sp>
      <p:sp>
        <p:nvSpPr>
          <p:cNvPr id="23555" name="Content Placeholder 1"/>
          <p:cNvSpPr>
            <a:spLocks noGrp="1"/>
          </p:cNvSpPr>
          <p:nvPr>
            <p:ph idx="1"/>
          </p:nvPr>
        </p:nvSpPr>
        <p:spPr>
          <a:xfrm>
            <a:off x="457200" y="1481138"/>
            <a:ext cx="8229600" cy="4843462"/>
          </a:xfrm>
        </p:spPr>
        <p:txBody>
          <a:bodyPr/>
          <a:lstStyle/>
          <a:p>
            <a:r>
              <a:rPr lang="en-GB" smtClean="0"/>
              <a:t>Paracetamol should be administered in frequencies of not less than six hours. </a:t>
            </a:r>
          </a:p>
          <a:p>
            <a:r>
              <a:rPr lang="en-GB" smtClean="0"/>
              <a:t>The maximum dose for adults is 4 gm/day. Avoid using too much paracetamol, and aspirin or NSAID is </a:t>
            </a:r>
            <a:r>
              <a:rPr lang="en-GB" smtClean="0">
                <a:solidFill>
                  <a:srgbClr val="FF0000"/>
                </a:solidFill>
              </a:rPr>
              <a:t>not recommended.</a:t>
            </a:r>
          </a:p>
          <a:p>
            <a:r>
              <a:rPr lang="en-GB" smtClean="0"/>
              <a:t>Tepid sponging of forehead, armpits and extremities. A lukewarm shower or bath is recommended for adults.</a:t>
            </a:r>
          </a:p>
        </p:txBody>
      </p:sp>
      <p:pic>
        <p:nvPicPr>
          <p:cNvPr id="235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Primary triage</a:t>
            </a:r>
          </a:p>
        </p:txBody>
      </p:sp>
      <p:sp>
        <p:nvSpPr>
          <p:cNvPr id="24579" name="Content Placeholder 1"/>
          <p:cNvSpPr>
            <a:spLocks noGrp="1"/>
          </p:cNvSpPr>
          <p:nvPr>
            <p:ph idx="1"/>
          </p:nvPr>
        </p:nvSpPr>
        <p:spPr/>
        <p:txBody>
          <a:bodyPr/>
          <a:lstStyle/>
          <a:p>
            <a:r>
              <a:rPr lang="en-GB" b="1" dirty="0" smtClean="0"/>
              <a:t>Follow-up visits: </a:t>
            </a:r>
          </a:p>
          <a:p>
            <a:pPr lvl="1"/>
            <a:r>
              <a:rPr lang="en-GB" dirty="0" smtClean="0"/>
              <a:t>Patients should be aware that the critical period is during the afebrile phase and that follow-up with CBC is essential to detect early danger signs such as </a:t>
            </a:r>
            <a:r>
              <a:rPr lang="en-GB" dirty="0" err="1" smtClean="0"/>
              <a:t>leucopenia</a:t>
            </a:r>
            <a:r>
              <a:rPr lang="en-GB" dirty="0" smtClean="0"/>
              <a:t>, thrombocytopenia, and/or haematocrit rise. </a:t>
            </a:r>
            <a:endParaRPr lang="en-GB" dirty="0" smtClean="0"/>
          </a:p>
          <a:p>
            <a:pPr lvl="1"/>
            <a:endParaRPr lang="en-GB" dirty="0" smtClean="0"/>
          </a:p>
          <a:p>
            <a:pPr lvl="1"/>
            <a:r>
              <a:rPr lang="en-GB" dirty="0" smtClean="0"/>
              <a:t>Daily follow-up is recommended for all patients except those who </a:t>
            </a:r>
            <a:r>
              <a:rPr lang="en-GB" dirty="0" smtClean="0"/>
              <a:t>have resumed normal </a:t>
            </a:r>
            <a:r>
              <a:rPr lang="en-GB" dirty="0" smtClean="0"/>
              <a:t>activities </a:t>
            </a:r>
            <a:r>
              <a:rPr lang="en-GB" dirty="0" smtClean="0"/>
              <a:t>or are normal when the temperature subsides.</a:t>
            </a:r>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Primary triage</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Primary triage</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t="14810" r="47324"/>
          <a:stretch>
            <a:fillRect/>
          </a:stretch>
        </p:blipFill>
        <p:spPr bwMode="auto">
          <a:xfrm>
            <a:off x="-9525" y="6350"/>
            <a:ext cx="9153525" cy="685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Primary triage</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l="57231" t="14404"/>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990600"/>
            <a:ext cx="8382000" cy="3886200"/>
          </a:xfrm>
        </p:spPr>
        <p:txBody>
          <a:bodyPr>
            <a:normAutofit/>
          </a:bodyPr>
          <a:lstStyle/>
          <a:p>
            <a:pPr fontAlgn="auto">
              <a:spcAft>
                <a:spcPts val="0"/>
              </a:spcAft>
              <a:defRPr/>
            </a:pPr>
            <a:r>
              <a:rPr lang="en-GB" sz="4400" dirty="0"/>
              <a:t>Management of DF/DHF cases in hospital observation </a:t>
            </a:r>
            <a:r>
              <a:rPr lang="en-GB" sz="4400" dirty="0" smtClean="0"/>
              <a:t>wards/ on </a:t>
            </a:r>
            <a:r>
              <a:rPr lang="en-GB" sz="4400" dirty="0"/>
              <a:t>admission</a:t>
            </a:r>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858"/>
            <a:ext cx="6248400" cy="683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0866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382000" cy="1401762"/>
          </a:xfrm>
        </p:spPr>
        <p:txBody>
          <a:bodyPr/>
          <a:lstStyle/>
          <a:p>
            <a:pPr fontAlgn="auto">
              <a:spcAft>
                <a:spcPts val="0"/>
              </a:spcAft>
              <a:defRPr/>
            </a:pPr>
            <a:r>
              <a:rPr lang="en-GB" sz="2800" dirty="0"/>
              <a:t>Monitoring of dengue/DHF patients during the critical period (</a:t>
            </a:r>
            <a:r>
              <a:rPr lang="en-GB" sz="2800" dirty="0" smtClean="0"/>
              <a:t>thrombocytopenia around 100K/mm3</a:t>
            </a:r>
            <a:r>
              <a:rPr lang="en-GB" sz="2800" dirty="0"/>
              <a:t>)</a:t>
            </a:r>
          </a:p>
        </p:txBody>
      </p:sp>
      <p:sp>
        <p:nvSpPr>
          <p:cNvPr id="29699" name="Content Placeholder 1"/>
          <p:cNvSpPr>
            <a:spLocks noGrp="1"/>
          </p:cNvSpPr>
          <p:nvPr>
            <p:ph idx="1"/>
          </p:nvPr>
        </p:nvSpPr>
        <p:spPr>
          <a:xfrm>
            <a:off x="457200" y="1905000"/>
            <a:ext cx="8229600" cy="4525963"/>
          </a:xfrm>
        </p:spPr>
        <p:txBody>
          <a:bodyPr/>
          <a:lstStyle/>
          <a:p>
            <a:r>
              <a:rPr lang="en-GB" smtClean="0"/>
              <a:t>The critical period of DHF refers to the </a:t>
            </a:r>
            <a:r>
              <a:rPr lang="en-GB" smtClean="0">
                <a:solidFill>
                  <a:srgbClr val="FF0000"/>
                </a:solidFill>
              </a:rPr>
              <a:t>period of plasma leakage</a:t>
            </a:r>
            <a:r>
              <a:rPr lang="en-GB" smtClean="0"/>
              <a:t> which starts around the transition from febrile to afebrile phase. </a:t>
            </a:r>
          </a:p>
          <a:p>
            <a:r>
              <a:rPr lang="en-GB" smtClean="0"/>
              <a:t>Thrombocytopenia is a sensitive indicator of plasma leakage but may also be observed in patients with DF. </a:t>
            </a:r>
          </a:p>
          <a:p>
            <a:r>
              <a:rPr lang="en-GB" smtClean="0"/>
              <a:t>A rising haematocrit of 10% above baseline is an early objective indicator of plasma leakage. </a:t>
            </a:r>
          </a:p>
          <a:p>
            <a:r>
              <a:rPr lang="en-GB" smtClean="0"/>
              <a:t>Intravenous fluid therapy should be started in patients with poor oral intake or further increase in haematocrit and those with warning signs.</a:t>
            </a:r>
          </a:p>
        </p:txBody>
      </p:sp>
      <p:pic>
        <p:nvPicPr>
          <p:cNvPr id="297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sz="3600" dirty="0" smtClean="0"/>
              <a:t>Parameters that should </a:t>
            </a:r>
            <a:r>
              <a:rPr lang="en-GB" sz="3600" dirty="0"/>
              <a:t>be monitored:</a:t>
            </a:r>
          </a:p>
        </p:txBody>
      </p:sp>
      <p:sp>
        <p:nvSpPr>
          <p:cNvPr id="30723" name="Content Placeholder 1"/>
          <p:cNvSpPr>
            <a:spLocks noGrp="1"/>
          </p:cNvSpPr>
          <p:nvPr>
            <p:ph idx="1"/>
          </p:nvPr>
        </p:nvSpPr>
        <p:spPr/>
        <p:txBody>
          <a:bodyPr/>
          <a:lstStyle/>
          <a:p>
            <a:r>
              <a:rPr lang="en-GB" smtClean="0">
                <a:solidFill>
                  <a:srgbClr val="C00000"/>
                </a:solidFill>
              </a:rPr>
              <a:t>General condition</a:t>
            </a:r>
            <a:r>
              <a:rPr lang="en-GB" smtClean="0"/>
              <a:t>, appetite, vomiting, bleeding and other signs and symptoms.</a:t>
            </a:r>
          </a:p>
          <a:p>
            <a:r>
              <a:rPr lang="en-GB" smtClean="0">
                <a:solidFill>
                  <a:srgbClr val="C00000"/>
                </a:solidFill>
              </a:rPr>
              <a:t>Peripheral perfusion </a:t>
            </a:r>
            <a:r>
              <a:rPr lang="en-GB" smtClean="0"/>
              <a:t>can be performed as frequently as is indicated because it is an early indicator of shock and is easy and fast to perform.</a:t>
            </a:r>
          </a:p>
          <a:p>
            <a:r>
              <a:rPr lang="en-GB" smtClean="0">
                <a:solidFill>
                  <a:srgbClr val="C00000"/>
                </a:solidFill>
              </a:rPr>
              <a:t>Vital signs </a:t>
            </a:r>
            <a:r>
              <a:rPr lang="en-GB" smtClean="0"/>
              <a:t>such as temperature, pulse rate, respiratory rate and blood pressure should be checked at least every 2–4 hours in non-shock patients and 1–2 hours in shock patients.</a:t>
            </a:r>
          </a:p>
        </p:txBody>
      </p:sp>
      <p:pic>
        <p:nvPicPr>
          <p:cNvPr id="307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sz="3600" dirty="0" smtClean="0"/>
              <a:t>Parameters that should </a:t>
            </a:r>
            <a:r>
              <a:rPr lang="en-GB" sz="3600" dirty="0"/>
              <a:t>be monitored:</a:t>
            </a:r>
          </a:p>
        </p:txBody>
      </p:sp>
      <p:sp>
        <p:nvSpPr>
          <p:cNvPr id="2" name="Content Placeholder 1"/>
          <p:cNvSpPr>
            <a:spLocks noGrp="1"/>
          </p:cNvSpPr>
          <p:nvPr>
            <p:ph idx="1"/>
          </p:nvPr>
        </p:nvSpPr>
        <p:spPr>
          <a:xfrm>
            <a:off x="457200" y="1600200"/>
            <a:ext cx="7620000" cy="4267200"/>
          </a:xfrm>
        </p:spPr>
        <p:txBody>
          <a:bodyPr rtlCol="0">
            <a:normAutofit lnSpcReduction="10000"/>
          </a:bodyPr>
          <a:lstStyle/>
          <a:p>
            <a:pPr fontAlgn="auto">
              <a:spcAft>
                <a:spcPts val="0"/>
              </a:spcAft>
              <a:buFont typeface="Arial" pitchFamily="34" charset="0"/>
              <a:buChar char="•"/>
              <a:defRPr/>
            </a:pPr>
            <a:r>
              <a:rPr lang="en-GB" dirty="0" smtClean="0">
                <a:solidFill>
                  <a:srgbClr val="C00000"/>
                </a:solidFill>
              </a:rPr>
              <a:t>Serial </a:t>
            </a:r>
            <a:r>
              <a:rPr lang="en-GB" dirty="0">
                <a:solidFill>
                  <a:srgbClr val="C00000"/>
                </a:solidFill>
              </a:rPr>
              <a:t>haematocrit </a:t>
            </a:r>
            <a:r>
              <a:rPr lang="en-GB" dirty="0"/>
              <a:t>should be performed at least every four to six hours in stable cases </a:t>
            </a:r>
            <a:r>
              <a:rPr lang="en-GB" dirty="0" smtClean="0"/>
              <a:t>and should </a:t>
            </a:r>
            <a:r>
              <a:rPr lang="en-GB" dirty="0"/>
              <a:t>be more frequent in unstable patients or those with suspected bleeding. </a:t>
            </a:r>
            <a:endParaRPr lang="en-GB" dirty="0" smtClean="0"/>
          </a:p>
          <a:p>
            <a:pPr fontAlgn="auto">
              <a:spcAft>
                <a:spcPts val="0"/>
              </a:spcAft>
              <a:buFont typeface="Arial" pitchFamily="34" charset="0"/>
              <a:buChar char="•"/>
              <a:defRPr/>
            </a:pPr>
            <a:r>
              <a:rPr lang="en-GB" dirty="0" smtClean="0"/>
              <a:t>It should be </a:t>
            </a:r>
            <a:r>
              <a:rPr lang="en-GB" dirty="0"/>
              <a:t>noted that haematocrit should be done before fluid resuscitation. If this is not </a:t>
            </a:r>
            <a:r>
              <a:rPr lang="en-GB" dirty="0" smtClean="0"/>
              <a:t>possible, then </a:t>
            </a:r>
            <a:r>
              <a:rPr lang="en-GB" dirty="0"/>
              <a:t>it should be done after the fluid bolus but not during the infusion of the bolus.</a:t>
            </a:r>
          </a:p>
          <a:p>
            <a:pPr fontAlgn="auto">
              <a:spcAft>
                <a:spcPts val="0"/>
              </a:spcAft>
              <a:buFont typeface="Arial" pitchFamily="34" charset="0"/>
              <a:buChar char="•"/>
              <a:defRPr/>
            </a:pPr>
            <a:r>
              <a:rPr lang="en-GB" dirty="0" smtClean="0">
                <a:solidFill>
                  <a:srgbClr val="C00000"/>
                </a:solidFill>
              </a:rPr>
              <a:t>Urine </a:t>
            </a:r>
            <a:r>
              <a:rPr lang="en-GB" dirty="0">
                <a:solidFill>
                  <a:srgbClr val="C00000"/>
                </a:solidFill>
              </a:rPr>
              <a:t>output </a:t>
            </a:r>
            <a:r>
              <a:rPr lang="en-GB" dirty="0"/>
              <a:t>(amount of urine) should be recorded at least every 8 to 12 hours </a:t>
            </a:r>
            <a:r>
              <a:rPr lang="en-GB" dirty="0" smtClean="0"/>
              <a:t>in uncomplicated </a:t>
            </a:r>
            <a:r>
              <a:rPr lang="en-GB" dirty="0"/>
              <a:t>cases and on an hourly basis in patients </a:t>
            </a:r>
            <a:r>
              <a:rPr lang="en-GB" dirty="0" smtClean="0"/>
              <a:t>with profound/prolonged </a:t>
            </a:r>
            <a:r>
              <a:rPr lang="en-GB" dirty="0"/>
              <a:t>shock </a:t>
            </a:r>
            <a:r>
              <a:rPr lang="en-GB" dirty="0" smtClean="0"/>
              <a:t>or those </a:t>
            </a:r>
            <a:r>
              <a:rPr lang="en-GB" dirty="0"/>
              <a:t>with fluid overload. </a:t>
            </a:r>
            <a:endParaRPr lang="en-GB" dirty="0" smtClean="0"/>
          </a:p>
          <a:p>
            <a:pPr fontAlgn="auto">
              <a:spcAft>
                <a:spcPts val="0"/>
              </a:spcAft>
              <a:buFont typeface="Arial" pitchFamily="34" charset="0"/>
              <a:buChar char="•"/>
              <a:defRPr/>
            </a:pPr>
            <a:r>
              <a:rPr lang="en-GB" dirty="0" smtClean="0"/>
              <a:t>During </a:t>
            </a:r>
            <a:r>
              <a:rPr lang="en-GB" dirty="0"/>
              <a:t>this period the amount of urine output should be </a:t>
            </a:r>
            <a:r>
              <a:rPr lang="en-GB" dirty="0" smtClean="0"/>
              <a:t>about 0.5 ml/kg/h.</a:t>
            </a:r>
            <a:endParaRPr lang="en-GB" dirty="0"/>
          </a:p>
        </p:txBody>
      </p:sp>
      <p:pic>
        <p:nvPicPr>
          <p:cNvPr id="317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458200" cy="1143000"/>
          </a:xfrm>
        </p:spPr>
        <p:txBody>
          <a:bodyPr>
            <a:normAutofit fontScale="90000"/>
          </a:bodyPr>
          <a:lstStyle/>
          <a:p>
            <a:pPr fontAlgn="auto">
              <a:spcAft>
                <a:spcPts val="0"/>
              </a:spcAft>
              <a:defRPr/>
            </a:pPr>
            <a:r>
              <a:rPr lang="en-GB" i="1" dirty="0"/>
              <a:t>Additional laboratory investigations</a:t>
            </a:r>
            <a:endParaRPr lang="en-GB" dirty="0"/>
          </a:p>
        </p:txBody>
      </p:sp>
      <p:sp>
        <p:nvSpPr>
          <p:cNvPr id="2" name="Content Placeholder 1"/>
          <p:cNvSpPr>
            <a:spLocks noGrp="1"/>
          </p:cNvSpPr>
          <p:nvPr>
            <p:ph idx="1"/>
          </p:nvPr>
        </p:nvSpPr>
        <p:spPr>
          <a:xfrm>
            <a:off x="457200" y="1600200"/>
            <a:ext cx="7620000" cy="4267200"/>
          </a:xfrm>
        </p:spPr>
        <p:txBody>
          <a:bodyPr rtlCol="0">
            <a:normAutofit fontScale="92500" lnSpcReduction="20000"/>
          </a:bodyPr>
          <a:lstStyle/>
          <a:p>
            <a:pPr fontAlgn="auto">
              <a:spcAft>
                <a:spcPts val="0"/>
              </a:spcAft>
              <a:buFont typeface="Arial" pitchFamily="34" charset="0"/>
              <a:buChar char="•"/>
              <a:defRPr/>
            </a:pPr>
            <a:r>
              <a:rPr lang="en-GB" dirty="0"/>
              <a:t>Complete blood count (CBC).</a:t>
            </a:r>
          </a:p>
          <a:p>
            <a:pPr fontAlgn="auto">
              <a:spcAft>
                <a:spcPts val="0"/>
              </a:spcAft>
              <a:buFont typeface="Arial" pitchFamily="34" charset="0"/>
              <a:buChar char="•"/>
              <a:defRPr/>
            </a:pPr>
            <a:r>
              <a:rPr lang="en-GB" dirty="0" smtClean="0"/>
              <a:t>Blood </a:t>
            </a:r>
            <a:r>
              <a:rPr lang="en-GB" dirty="0"/>
              <a:t>glucose.</a:t>
            </a:r>
          </a:p>
          <a:p>
            <a:pPr fontAlgn="auto">
              <a:spcAft>
                <a:spcPts val="0"/>
              </a:spcAft>
              <a:buFont typeface="Arial" pitchFamily="34" charset="0"/>
              <a:buChar char="•"/>
              <a:defRPr/>
            </a:pPr>
            <a:r>
              <a:rPr lang="en-GB" dirty="0" smtClean="0"/>
              <a:t>Blood </a:t>
            </a:r>
            <a:r>
              <a:rPr lang="en-GB" dirty="0"/>
              <a:t>gas analysis, lactate, if available.</a:t>
            </a:r>
          </a:p>
          <a:p>
            <a:pPr fontAlgn="auto">
              <a:spcAft>
                <a:spcPts val="0"/>
              </a:spcAft>
              <a:buFont typeface="Arial" pitchFamily="34" charset="0"/>
              <a:buChar char="•"/>
              <a:defRPr/>
            </a:pPr>
            <a:r>
              <a:rPr lang="en-GB" dirty="0" smtClean="0"/>
              <a:t>Serum </a:t>
            </a:r>
            <a:r>
              <a:rPr lang="en-GB" dirty="0"/>
              <a:t>electrolytes and BUN, </a:t>
            </a:r>
            <a:r>
              <a:rPr lang="en-GB" dirty="0" err="1"/>
              <a:t>creatinine</a:t>
            </a:r>
            <a:r>
              <a:rPr lang="en-GB" dirty="0"/>
              <a:t>.</a:t>
            </a:r>
          </a:p>
          <a:p>
            <a:pPr fontAlgn="auto">
              <a:spcAft>
                <a:spcPts val="0"/>
              </a:spcAft>
              <a:buFont typeface="Arial" pitchFamily="34" charset="0"/>
              <a:buChar char="•"/>
              <a:defRPr/>
            </a:pPr>
            <a:r>
              <a:rPr lang="en-GB" dirty="0" smtClean="0"/>
              <a:t>Serum </a:t>
            </a:r>
            <a:r>
              <a:rPr lang="en-GB" dirty="0"/>
              <a:t>calcium.</a:t>
            </a:r>
          </a:p>
          <a:p>
            <a:pPr fontAlgn="auto">
              <a:spcAft>
                <a:spcPts val="0"/>
              </a:spcAft>
              <a:buFont typeface="Arial" pitchFamily="34" charset="0"/>
              <a:buChar char="•"/>
              <a:defRPr/>
            </a:pPr>
            <a:r>
              <a:rPr lang="en-GB" dirty="0" smtClean="0"/>
              <a:t>Liver </a:t>
            </a:r>
            <a:r>
              <a:rPr lang="en-GB" dirty="0"/>
              <a:t>function tests.</a:t>
            </a:r>
          </a:p>
          <a:p>
            <a:pPr fontAlgn="auto">
              <a:spcAft>
                <a:spcPts val="0"/>
              </a:spcAft>
              <a:buFont typeface="Arial" pitchFamily="34" charset="0"/>
              <a:buChar char="•"/>
              <a:defRPr/>
            </a:pPr>
            <a:r>
              <a:rPr lang="en-GB" dirty="0" smtClean="0"/>
              <a:t>Coagulation </a:t>
            </a:r>
            <a:r>
              <a:rPr lang="en-GB" dirty="0"/>
              <a:t>profile, if available.</a:t>
            </a:r>
          </a:p>
          <a:p>
            <a:pPr fontAlgn="auto">
              <a:spcAft>
                <a:spcPts val="0"/>
              </a:spcAft>
              <a:buFont typeface="Arial" pitchFamily="34" charset="0"/>
              <a:buChar char="•"/>
              <a:defRPr/>
            </a:pPr>
            <a:r>
              <a:rPr lang="en-GB" dirty="0" smtClean="0"/>
              <a:t>Right </a:t>
            </a:r>
            <a:r>
              <a:rPr lang="en-GB" dirty="0"/>
              <a:t>lateral decubitus chest radiograph (optional).</a:t>
            </a:r>
          </a:p>
          <a:p>
            <a:pPr fontAlgn="auto">
              <a:spcAft>
                <a:spcPts val="0"/>
              </a:spcAft>
              <a:buFont typeface="Arial" pitchFamily="34" charset="0"/>
              <a:buChar char="•"/>
              <a:defRPr/>
            </a:pPr>
            <a:r>
              <a:rPr lang="en-GB" dirty="0" smtClean="0"/>
              <a:t>Group </a:t>
            </a:r>
            <a:r>
              <a:rPr lang="en-GB" dirty="0"/>
              <a:t>and match for fresh whole blood or fresh packed red cells.</a:t>
            </a:r>
          </a:p>
          <a:p>
            <a:pPr fontAlgn="auto">
              <a:spcAft>
                <a:spcPts val="0"/>
              </a:spcAft>
              <a:buFont typeface="Arial" pitchFamily="34" charset="0"/>
              <a:buChar char="•"/>
              <a:defRPr/>
            </a:pPr>
            <a:r>
              <a:rPr lang="en-GB" dirty="0" smtClean="0"/>
              <a:t>Cardiac </a:t>
            </a:r>
            <a:r>
              <a:rPr lang="en-GB" dirty="0"/>
              <a:t>enzymes or ECG if indicated, especially in adults.</a:t>
            </a:r>
          </a:p>
          <a:p>
            <a:pPr fontAlgn="auto">
              <a:spcAft>
                <a:spcPts val="0"/>
              </a:spcAft>
              <a:buFont typeface="Arial" pitchFamily="34" charset="0"/>
              <a:buChar char="•"/>
              <a:defRPr/>
            </a:pPr>
            <a:r>
              <a:rPr lang="en-GB" dirty="0" smtClean="0"/>
              <a:t>Serum </a:t>
            </a:r>
            <a:r>
              <a:rPr lang="en-GB" dirty="0"/>
              <a:t>amylase and ultrasound if abdominal pain does </a:t>
            </a:r>
            <a:r>
              <a:rPr lang="en-GB" dirty="0" smtClean="0"/>
              <a:t>not resolve </a:t>
            </a:r>
            <a:r>
              <a:rPr lang="en-GB" dirty="0"/>
              <a:t>with </a:t>
            </a:r>
            <a:r>
              <a:rPr lang="en-GB" dirty="0" smtClean="0"/>
              <a:t>fluid therapy</a:t>
            </a:r>
            <a:r>
              <a:rPr lang="en-GB" dirty="0"/>
              <a:t>.</a:t>
            </a:r>
          </a:p>
          <a:p>
            <a:pPr fontAlgn="auto">
              <a:spcAft>
                <a:spcPts val="0"/>
              </a:spcAft>
              <a:buFont typeface="Arial" pitchFamily="34" charset="0"/>
              <a:buChar char="•"/>
              <a:defRPr/>
            </a:pPr>
            <a:r>
              <a:rPr lang="en-GB" dirty="0" smtClean="0"/>
              <a:t>Any </a:t>
            </a:r>
            <a:r>
              <a:rPr lang="en-GB" dirty="0"/>
              <a:t>other test, if indicated</a:t>
            </a:r>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Intravenous fluid therapy in DHF during the critical period</a:t>
            </a:r>
          </a:p>
        </p:txBody>
      </p:sp>
      <p:sp>
        <p:nvSpPr>
          <p:cNvPr id="2" name="Content Placeholder 1"/>
          <p:cNvSpPr>
            <a:spLocks noGrp="1"/>
          </p:cNvSpPr>
          <p:nvPr>
            <p:ph idx="1"/>
          </p:nvPr>
        </p:nvSpPr>
        <p:spPr/>
        <p:txBody>
          <a:bodyPr rtlCol="0">
            <a:normAutofit/>
          </a:bodyPr>
          <a:lstStyle/>
          <a:p>
            <a:pPr fontAlgn="auto">
              <a:spcAft>
                <a:spcPts val="0"/>
              </a:spcAft>
              <a:buFont typeface="Arial" pitchFamily="34" charset="0"/>
              <a:buChar char="•"/>
              <a:defRPr/>
            </a:pPr>
            <a:r>
              <a:rPr lang="en-GB" dirty="0"/>
              <a:t>Indications for IV fluid:</a:t>
            </a:r>
          </a:p>
          <a:p>
            <a:pPr marL="640080" lvl="1" fontAlgn="auto">
              <a:spcAft>
                <a:spcPts val="0"/>
              </a:spcAft>
              <a:buFont typeface="Arial" pitchFamily="34" charset="0"/>
              <a:buChar char="•"/>
              <a:defRPr/>
            </a:pPr>
            <a:r>
              <a:rPr lang="en-GB" dirty="0" smtClean="0"/>
              <a:t>When </a:t>
            </a:r>
            <a:r>
              <a:rPr lang="en-GB" dirty="0"/>
              <a:t>the patient cannot have adequate oral fluid intake or is vomiting.</a:t>
            </a:r>
          </a:p>
          <a:p>
            <a:pPr marL="640080" lvl="1" fontAlgn="auto">
              <a:spcAft>
                <a:spcPts val="0"/>
              </a:spcAft>
              <a:buFont typeface="Arial" pitchFamily="34" charset="0"/>
              <a:buChar char="•"/>
              <a:defRPr/>
            </a:pPr>
            <a:r>
              <a:rPr lang="en-GB" dirty="0" smtClean="0"/>
              <a:t>When </a:t>
            </a:r>
            <a:r>
              <a:rPr lang="en-GB" dirty="0"/>
              <a:t>HCT continues to rise 10%–20% despite oral rehydration.</a:t>
            </a:r>
          </a:p>
          <a:p>
            <a:pPr marL="640080" lvl="1" fontAlgn="auto">
              <a:spcAft>
                <a:spcPts val="0"/>
              </a:spcAft>
              <a:buFont typeface="Arial" pitchFamily="34" charset="0"/>
              <a:buChar char="•"/>
              <a:defRPr/>
            </a:pPr>
            <a:r>
              <a:rPr lang="en-GB" dirty="0" smtClean="0"/>
              <a:t>Impending </a:t>
            </a:r>
            <a:r>
              <a:rPr lang="en-GB" dirty="0"/>
              <a:t>shock/shock</a:t>
            </a:r>
            <a:r>
              <a:rPr lang="en-GB" dirty="0" smtClean="0"/>
              <a:t>.</a:t>
            </a:r>
          </a:p>
          <a:p>
            <a:pPr marL="594360" indent="-457200" fontAlgn="auto">
              <a:spcAft>
                <a:spcPts val="0"/>
              </a:spcAft>
              <a:buFont typeface="Arial" pitchFamily="34" charset="0"/>
              <a:buChar char="•"/>
              <a:defRPr/>
            </a:pPr>
            <a:endParaRPr lang="en-GB" dirty="0"/>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The general principles of fluid therapy in DHF</a:t>
            </a:r>
          </a:p>
        </p:txBody>
      </p:sp>
      <p:sp>
        <p:nvSpPr>
          <p:cNvPr id="34819" name="Content Placeholder 1"/>
          <p:cNvSpPr>
            <a:spLocks noGrp="1"/>
          </p:cNvSpPr>
          <p:nvPr>
            <p:ph idx="1"/>
          </p:nvPr>
        </p:nvSpPr>
        <p:spPr/>
        <p:txBody>
          <a:bodyPr/>
          <a:lstStyle/>
          <a:p>
            <a:r>
              <a:rPr lang="en-GB" b="1" smtClean="0">
                <a:solidFill>
                  <a:srgbClr val="FF0000"/>
                </a:solidFill>
              </a:rPr>
              <a:t>Isotonic crystalloid solutions should be used throughout the critical period</a:t>
            </a:r>
            <a:r>
              <a:rPr lang="en-GB" smtClean="0"/>
              <a:t> except in the very young infants &lt;6 months of age in whom 0.45% sodium chloride may be used.</a:t>
            </a:r>
          </a:p>
          <a:p>
            <a:r>
              <a:rPr lang="en-GB" smtClean="0"/>
              <a:t>Hyper-oncotic colloid solutions such as dextran 40 or starch solutions may be used in patients with massive plasma leakage, and those not responding to the minimum volume of crystalloid. </a:t>
            </a:r>
          </a:p>
          <a:p>
            <a:r>
              <a:rPr lang="en-GB" smtClean="0"/>
              <a:t>Iso-oncotic colloid solutions such as plasma and hemaccel may not be as effective.</a:t>
            </a:r>
          </a:p>
          <a:p>
            <a:r>
              <a:rPr lang="en-GB" smtClean="0"/>
              <a:t>A volume of about maintenance +5% dehydration should be given to maintain a “just adequate” intravascular volume and circulation.</a:t>
            </a:r>
          </a:p>
        </p:txBody>
      </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smtClean="0"/>
              <a:t>Duration </a:t>
            </a:r>
            <a:r>
              <a:rPr lang="en-GB" dirty="0"/>
              <a:t>of intravenous fluid therapy</a:t>
            </a:r>
          </a:p>
        </p:txBody>
      </p:sp>
      <p:sp>
        <p:nvSpPr>
          <p:cNvPr id="35843" name="Content Placeholder 1"/>
          <p:cNvSpPr>
            <a:spLocks noGrp="1"/>
          </p:cNvSpPr>
          <p:nvPr>
            <p:ph idx="1"/>
          </p:nvPr>
        </p:nvSpPr>
        <p:spPr/>
        <p:txBody>
          <a:bodyPr/>
          <a:lstStyle/>
          <a:p>
            <a:r>
              <a:rPr lang="en-GB" smtClean="0"/>
              <a:t>The duration of intravenous fluid therapy </a:t>
            </a:r>
            <a:r>
              <a:rPr lang="en-GB" smtClean="0">
                <a:solidFill>
                  <a:srgbClr val="FF0000"/>
                </a:solidFill>
              </a:rPr>
              <a:t>should not exceed 24 to 48 hours</a:t>
            </a:r>
            <a:r>
              <a:rPr lang="en-GB" smtClean="0"/>
              <a:t> for those with shock. </a:t>
            </a:r>
          </a:p>
          <a:p>
            <a:r>
              <a:rPr lang="en-GB" smtClean="0"/>
              <a:t>However, for those patients who do not have shock, the duration of intravenous fluid therapy may have to be longer but not more than 60 to 72 hours. </a:t>
            </a:r>
          </a:p>
          <a:p>
            <a:r>
              <a:rPr lang="en-GB" smtClean="0"/>
              <a:t>This is because the latter group of patients has just entered the plasma leakage period while shock patients have experienced a longer duration of plasma leakage before intravenous therapy is begun.</a:t>
            </a:r>
          </a:p>
          <a:p>
            <a:r>
              <a:rPr lang="en-GB" smtClean="0"/>
              <a:t>In obese patients, the ideal body weight should be used as a guide to calculate the fluid volume.</a:t>
            </a:r>
          </a:p>
        </p:txBody>
      </p:sp>
      <p:pic>
        <p:nvPicPr>
          <p:cNvPr id="358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Requirement of fluid based on ideal body weight</a:t>
            </a: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7063"/>
            <a:ext cx="9144000" cy="503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Management of DHF grade I, II (non-shock cases)</a:t>
            </a:r>
          </a:p>
        </p:txBody>
      </p:sp>
      <p:sp>
        <p:nvSpPr>
          <p:cNvPr id="37891" name="Content Placeholder 1"/>
          <p:cNvSpPr>
            <a:spLocks noGrp="1"/>
          </p:cNvSpPr>
          <p:nvPr>
            <p:ph idx="1"/>
          </p:nvPr>
        </p:nvSpPr>
        <p:spPr/>
        <p:txBody>
          <a:bodyPr/>
          <a:lstStyle/>
          <a:p>
            <a:r>
              <a:rPr lang="en-GB" smtClean="0"/>
              <a:t>In general, the fluid allowance (oral + IV) is about maintenance (</a:t>
            </a:r>
            <a:r>
              <a:rPr lang="en-GB" b="1" smtClean="0"/>
              <a:t>for one day</a:t>
            </a:r>
            <a:r>
              <a:rPr lang="en-GB" smtClean="0"/>
              <a:t>) + 5% deficit (oral and IV fluid together), to be administered over </a:t>
            </a:r>
            <a:r>
              <a:rPr lang="en-GB" b="1" smtClean="0"/>
              <a:t>48 </a:t>
            </a:r>
            <a:r>
              <a:rPr lang="en-GB" smtClean="0"/>
              <a:t>hours. </a:t>
            </a:r>
          </a:p>
          <a:p>
            <a:r>
              <a:rPr lang="en-GB" smtClean="0"/>
              <a:t>For example, in a child weighing 20 kg, the deficit of 5% is 50 ml/kg x 20 = </a:t>
            </a:r>
            <a:r>
              <a:rPr lang="en-GB" b="1" smtClean="0"/>
              <a:t>1000 ml</a:t>
            </a:r>
            <a:r>
              <a:rPr lang="en-GB" smtClean="0"/>
              <a:t>. </a:t>
            </a:r>
          </a:p>
          <a:p>
            <a:r>
              <a:rPr lang="en-GB" smtClean="0"/>
              <a:t>The maintenance is </a:t>
            </a:r>
            <a:r>
              <a:rPr lang="en-GB" b="1" smtClean="0"/>
              <a:t>1500 ml for one day</a:t>
            </a:r>
            <a:r>
              <a:rPr lang="en-GB" smtClean="0"/>
              <a:t>. </a:t>
            </a:r>
          </a:p>
          <a:p>
            <a:r>
              <a:rPr lang="en-GB" smtClean="0"/>
              <a:t>Hence, the total of M + 5% is </a:t>
            </a:r>
            <a:r>
              <a:rPr lang="en-GB" b="1" smtClean="0"/>
              <a:t>2500 ml</a:t>
            </a:r>
          </a:p>
          <a:p>
            <a:r>
              <a:rPr lang="en-GB" smtClean="0"/>
              <a:t>This volume is to be administered over </a:t>
            </a:r>
            <a:r>
              <a:rPr lang="en-GB" b="1" smtClean="0"/>
              <a:t>48 hours in non-shock patients</a:t>
            </a:r>
            <a:r>
              <a:rPr lang="en-GB" smtClean="0"/>
              <a:t>.</a:t>
            </a:r>
          </a:p>
        </p:txBody>
      </p:sp>
      <p:pic>
        <p:nvPicPr>
          <p:cNvPr id="378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Rate of IV fluid in adults and children</a:t>
            </a: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28838"/>
            <a:ext cx="9144000" cy="297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525" y="1928813"/>
            <a:ext cx="913447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en-US" sz="3200">
                <a:latin typeface="Comic Sans MS" pitchFamily="66" charset="0"/>
              </a:rPr>
              <a:t>    </a:t>
            </a:r>
            <a:r>
              <a:rPr lang="en-US" sz="3200">
                <a:solidFill>
                  <a:schemeClr val="tx2"/>
                </a:solidFill>
                <a:latin typeface="Comic Sans MS" pitchFamily="66" charset="0"/>
              </a:rPr>
              <a:t>Asymptomatic</a:t>
            </a:r>
            <a:r>
              <a:rPr lang="th-TH" sz="3200">
                <a:solidFill>
                  <a:schemeClr val="tx2"/>
                </a:solidFill>
                <a:latin typeface="Comic Sans MS" pitchFamily="66" charset="0"/>
                <a:cs typeface="Cordia New" pitchFamily="34" charset="-34"/>
              </a:rPr>
              <a:t> </a:t>
            </a:r>
            <a:r>
              <a:rPr lang="th-TH">
                <a:solidFill>
                  <a:schemeClr val="tx2"/>
                </a:solidFill>
                <a:latin typeface="Comic Sans MS" pitchFamily="66" charset="0"/>
                <a:cs typeface="Cordia New" pitchFamily="34" charset="-34"/>
              </a:rPr>
              <a:t>        </a:t>
            </a:r>
            <a:r>
              <a:rPr lang="en-US">
                <a:solidFill>
                  <a:schemeClr val="tx2"/>
                </a:solidFill>
                <a:latin typeface="Comic Sans MS" pitchFamily="66" charset="0"/>
              </a:rPr>
              <a:t>    </a:t>
            </a:r>
            <a:r>
              <a:rPr lang="th-TH">
                <a:solidFill>
                  <a:schemeClr val="tx2"/>
                </a:solidFill>
                <a:latin typeface="Comic Sans MS" pitchFamily="66" charset="0"/>
                <a:cs typeface="Cordia New" pitchFamily="34" charset="-34"/>
              </a:rPr>
              <a:t>           </a:t>
            </a:r>
            <a:r>
              <a:rPr lang="en-US" sz="3200">
                <a:solidFill>
                  <a:schemeClr val="tx2"/>
                </a:solidFill>
                <a:latin typeface="Comic Sans MS" pitchFamily="66" charset="0"/>
              </a:rPr>
              <a:t>Symptomatic</a:t>
            </a:r>
            <a:r>
              <a:rPr lang="th-TH" sz="3200">
                <a:solidFill>
                  <a:schemeClr val="tx2"/>
                </a:solidFill>
                <a:latin typeface="Comic Sans MS" pitchFamily="66" charset="0"/>
                <a:cs typeface="Cordia New" pitchFamily="34" charset="-34"/>
              </a:rPr>
              <a:t>                </a:t>
            </a:r>
          </a:p>
          <a:p>
            <a:pPr>
              <a:lnSpc>
                <a:spcPct val="90000"/>
              </a:lnSpc>
            </a:pPr>
            <a:endParaRPr lang="th-TH" sz="3200">
              <a:solidFill>
                <a:schemeClr val="tx2"/>
              </a:solidFill>
              <a:latin typeface="Comic Sans MS" pitchFamily="66" charset="0"/>
              <a:cs typeface="Cordia New" pitchFamily="34" charset="-34"/>
            </a:endParaRPr>
          </a:p>
          <a:p>
            <a:pPr>
              <a:lnSpc>
                <a:spcPct val="90000"/>
              </a:lnSpc>
            </a:pPr>
            <a:r>
              <a:rPr lang="th-TH" sz="3200">
                <a:solidFill>
                  <a:schemeClr val="tx2"/>
                </a:solidFill>
                <a:latin typeface="Comic Sans MS" pitchFamily="66" charset="0"/>
                <a:cs typeface="Cordia New" pitchFamily="34" charset="-34"/>
              </a:rPr>
              <a:t>                                          </a:t>
            </a:r>
          </a:p>
          <a:p>
            <a:pPr>
              <a:lnSpc>
                <a:spcPct val="90000"/>
              </a:lnSpc>
            </a:pPr>
            <a:r>
              <a:rPr lang="en-US" sz="2000">
                <a:solidFill>
                  <a:schemeClr val="tx2"/>
                </a:solidFill>
                <a:latin typeface="Comic Sans MS" pitchFamily="66" charset="0"/>
              </a:rPr>
              <a:t>  </a:t>
            </a:r>
            <a:r>
              <a:rPr lang="en-US" sz="3200">
                <a:solidFill>
                  <a:srgbClr val="FF0000"/>
                </a:solidFill>
                <a:latin typeface="Comic Sans MS" pitchFamily="66" charset="0"/>
              </a:rPr>
              <a:t>Viral syndrome</a:t>
            </a:r>
            <a:r>
              <a:rPr lang="en-US" sz="3200">
                <a:solidFill>
                  <a:schemeClr val="tx2"/>
                </a:solidFill>
                <a:latin typeface="Comic Sans MS" pitchFamily="66" charset="0"/>
              </a:rPr>
              <a:t>   </a:t>
            </a:r>
            <a:r>
              <a:rPr lang="en-US" sz="3200">
                <a:solidFill>
                  <a:srgbClr val="FF0000"/>
                </a:solidFill>
                <a:latin typeface="Comic Sans MS" pitchFamily="66" charset="0"/>
              </a:rPr>
              <a:t>Dengue fever</a:t>
            </a:r>
            <a:r>
              <a:rPr lang="en-US" sz="3200">
                <a:solidFill>
                  <a:schemeClr val="tx2"/>
                </a:solidFill>
                <a:latin typeface="Comic Sans MS" pitchFamily="66" charset="0"/>
              </a:rPr>
              <a:t>        </a:t>
            </a:r>
            <a:r>
              <a:rPr lang="en-US" sz="3200">
                <a:solidFill>
                  <a:srgbClr val="FF0000"/>
                </a:solidFill>
                <a:latin typeface="Comic Sans MS" pitchFamily="66" charset="0"/>
              </a:rPr>
              <a:t>DHF</a:t>
            </a:r>
          </a:p>
          <a:p>
            <a:pPr>
              <a:lnSpc>
                <a:spcPct val="90000"/>
              </a:lnSpc>
            </a:pPr>
            <a:endParaRPr lang="en-US">
              <a:solidFill>
                <a:schemeClr val="tx2"/>
              </a:solidFill>
              <a:latin typeface="Comic Sans MS" pitchFamily="66" charset="0"/>
            </a:endParaRPr>
          </a:p>
          <a:p>
            <a:pPr>
              <a:lnSpc>
                <a:spcPct val="90000"/>
              </a:lnSpc>
            </a:pPr>
            <a:endParaRPr lang="en-US">
              <a:solidFill>
                <a:schemeClr val="tx2"/>
              </a:solidFill>
              <a:latin typeface="Comic Sans MS" pitchFamily="66" charset="0"/>
            </a:endParaRPr>
          </a:p>
          <a:p>
            <a:pPr>
              <a:lnSpc>
                <a:spcPct val="90000"/>
              </a:lnSpc>
            </a:pPr>
            <a:endParaRPr lang="en-US">
              <a:solidFill>
                <a:schemeClr val="tx2"/>
              </a:solidFill>
              <a:latin typeface="Comic Sans MS" pitchFamily="66" charset="0"/>
            </a:endParaRPr>
          </a:p>
          <a:p>
            <a:pPr>
              <a:lnSpc>
                <a:spcPct val="90000"/>
              </a:lnSpc>
            </a:pPr>
            <a:r>
              <a:rPr lang="en-US" sz="3200">
                <a:solidFill>
                  <a:schemeClr val="tx2"/>
                </a:solidFill>
                <a:latin typeface="Comic Sans MS" pitchFamily="66" charset="0"/>
              </a:rPr>
              <a:t>                                              </a:t>
            </a:r>
            <a:endParaRPr lang="th-TH" sz="3200">
              <a:solidFill>
                <a:schemeClr val="tx2"/>
              </a:solidFill>
              <a:latin typeface="Comic Sans MS" pitchFamily="66" charset="0"/>
              <a:cs typeface="Cordia New" pitchFamily="34" charset="-34"/>
            </a:endParaRPr>
          </a:p>
          <a:p>
            <a:pPr>
              <a:lnSpc>
                <a:spcPct val="90000"/>
              </a:lnSpc>
            </a:pPr>
            <a:r>
              <a:rPr lang="th-TH" sz="3200">
                <a:solidFill>
                  <a:schemeClr val="tx2"/>
                </a:solidFill>
                <a:latin typeface="Comic Sans MS" pitchFamily="66" charset="0"/>
                <a:cs typeface="Cordia New" pitchFamily="34" charset="-34"/>
              </a:rPr>
              <a:t>                                                    </a:t>
            </a:r>
            <a:r>
              <a:rPr lang="en-US" sz="3200">
                <a:solidFill>
                  <a:schemeClr val="tx2"/>
                </a:solidFill>
                <a:latin typeface="Comic Sans MS" pitchFamily="66" charset="0"/>
              </a:rPr>
              <a:t>                    </a:t>
            </a:r>
            <a:r>
              <a:rPr lang="th-TH" sz="3200">
                <a:solidFill>
                  <a:schemeClr val="tx2"/>
                </a:solidFill>
                <a:latin typeface="Comic Sans MS" pitchFamily="66" charset="0"/>
                <a:cs typeface="Cordia New" pitchFamily="34" charset="-34"/>
              </a:rPr>
              <a:t>  </a:t>
            </a:r>
            <a:r>
              <a:rPr lang="en-US" sz="3200">
                <a:solidFill>
                  <a:schemeClr val="tx2"/>
                </a:solidFill>
                <a:latin typeface="Comic Sans MS" pitchFamily="66" charset="0"/>
              </a:rPr>
              <a:t>    </a:t>
            </a:r>
            <a:r>
              <a:rPr lang="th-TH" sz="3200">
                <a:solidFill>
                  <a:schemeClr val="tx2"/>
                </a:solidFill>
                <a:latin typeface="Comic Sans MS" pitchFamily="66" charset="0"/>
                <a:cs typeface="Cordia New" pitchFamily="34" charset="-34"/>
              </a:rPr>
              <a:t>     </a:t>
            </a:r>
            <a:r>
              <a:rPr lang="en-US" sz="3200">
                <a:solidFill>
                  <a:schemeClr val="tx2"/>
                </a:solidFill>
                <a:latin typeface="Comic Sans MS" pitchFamily="66" charset="0"/>
              </a:rPr>
              <a:t> </a:t>
            </a:r>
            <a:endParaRPr lang="th-TH" sz="3200">
              <a:solidFill>
                <a:schemeClr val="accent1"/>
              </a:solidFill>
              <a:latin typeface="Comic Sans MS" pitchFamily="66" charset="0"/>
              <a:cs typeface="Cordia New" pitchFamily="34" charset="-34"/>
            </a:endParaRPr>
          </a:p>
          <a:p>
            <a:pPr>
              <a:lnSpc>
                <a:spcPct val="90000"/>
              </a:lnSpc>
            </a:pPr>
            <a:r>
              <a:rPr lang="th-TH" sz="2400">
                <a:solidFill>
                  <a:schemeClr val="tx2"/>
                </a:solidFill>
                <a:latin typeface="Comic Sans MS" pitchFamily="66" charset="0"/>
                <a:cs typeface="Cordia New" pitchFamily="34" charset="-34"/>
              </a:rPr>
              <a:t>                                                 </a:t>
            </a:r>
            <a:r>
              <a:rPr lang="en-US" sz="2400">
                <a:solidFill>
                  <a:schemeClr val="tx2"/>
                </a:solidFill>
                <a:latin typeface="Comic Sans MS" pitchFamily="66" charset="0"/>
              </a:rPr>
              <a:t>         </a:t>
            </a:r>
            <a:r>
              <a:rPr lang="th-TH" sz="2400">
                <a:solidFill>
                  <a:schemeClr val="tx2"/>
                </a:solidFill>
                <a:latin typeface="Comic Sans MS" pitchFamily="66" charset="0"/>
                <a:cs typeface="Cordia New" pitchFamily="34" charset="-34"/>
              </a:rPr>
              <a:t> </a:t>
            </a:r>
            <a:r>
              <a:rPr lang="en-US" sz="2400">
                <a:solidFill>
                  <a:schemeClr val="tx2"/>
                </a:solidFill>
                <a:latin typeface="Comic Sans MS" pitchFamily="66" charset="0"/>
              </a:rPr>
              <a:t>       </a:t>
            </a:r>
            <a:r>
              <a:rPr lang="th-TH" sz="3200">
                <a:solidFill>
                  <a:schemeClr val="tx2"/>
                </a:solidFill>
                <a:latin typeface="Comic Sans MS" pitchFamily="66" charset="0"/>
                <a:cs typeface="Cordia New" pitchFamily="34" charset="-34"/>
              </a:rPr>
              <a:t>    </a:t>
            </a:r>
          </a:p>
        </p:txBody>
      </p:sp>
      <p:sp>
        <p:nvSpPr>
          <p:cNvPr id="7171" name="Text Box 3"/>
          <p:cNvSpPr txBox="1">
            <a:spLocks noChangeArrowheads="1"/>
          </p:cNvSpPr>
          <p:nvPr/>
        </p:nvSpPr>
        <p:spPr bwMode="auto">
          <a:xfrm>
            <a:off x="1692275" y="333375"/>
            <a:ext cx="6624638" cy="706438"/>
          </a:xfrm>
          <a:prstGeom prst="rect">
            <a:avLst/>
          </a:prstGeom>
          <a:noFill/>
          <a:ln w="9525">
            <a:noFill/>
            <a:miter lim="800000"/>
            <a:headEnd/>
            <a:tailEnd/>
          </a:ln>
        </p:spPr>
        <p:txBody>
          <a:bodyPr>
            <a:spAutoFit/>
          </a:bodyPr>
          <a:lstStyle/>
          <a:p>
            <a:pPr algn="ctr" fontAlgn="auto">
              <a:spcBef>
                <a:spcPts val="0"/>
              </a:spcBef>
              <a:spcAft>
                <a:spcPts val="0"/>
              </a:spcAft>
              <a:defRPr/>
            </a:pPr>
            <a:r>
              <a:rPr lang="en-US" sz="4000" b="1" dirty="0">
                <a:latin typeface="Comic Sans MS" pitchFamily="66" charset="0"/>
                <a:cs typeface="+mn-cs"/>
              </a:rPr>
              <a:t>Dengue</a:t>
            </a:r>
            <a:r>
              <a:rPr lang="en-US" sz="4000" b="1" dirty="0">
                <a:latin typeface="+mj-lt"/>
                <a:cs typeface="+mn-cs"/>
              </a:rPr>
              <a:t> virus infection</a:t>
            </a:r>
            <a:r>
              <a:rPr lang="th-TH" sz="4000" b="1" dirty="0">
                <a:latin typeface="+mj-lt"/>
                <a:cs typeface="+mn-cs"/>
              </a:rPr>
              <a:t> </a:t>
            </a:r>
          </a:p>
        </p:txBody>
      </p:sp>
      <p:sp>
        <p:nvSpPr>
          <p:cNvPr id="28676" name="Line 4"/>
          <p:cNvSpPr>
            <a:spLocks noChangeShapeType="1"/>
          </p:cNvSpPr>
          <p:nvPr/>
        </p:nvSpPr>
        <p:spPr bwMode="auto">
          <a:xfrm>
            <a:off x="1973263" y="1643063"/>
            <a:ext cx="51974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Line 5"/>
          <p:cNvSpPr>
            <a:spLocks noChangeShapeType="1"/>
          </p:cNvSpPr>
          <p:nvPr/>
        </p:nvSpPr>
        <p:spPr bwMode="auto">
          <a:xfrm>
            <a:off x="6324600" y="4648200"/>
            <a:ext cx="2190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8" name="Line 6"/>
          <p:cNvSpPr>
            <a:spLocks noChangeShapeType="1"/>
          </p:cNvSpPr>
          <p:nvPr/>
        </p:nvSpPr>
        <p:spPr bwMode="auto">
          <a:xfrm>
            <a:off x="4572000" y="1211263"/>
            <a:ext cx="0" cy="439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Line 7"/>
          <p:cNvSpPr>
            <a:spLocks noChangeShapeType="1"/>
          </p:cNvSpPr>
          <p:nvPr/>
        </p:nvSpPr>
        <p:spPr bwMode="auto">
          <a:xfrm>
            <a:off x="7162800" y="24003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8"/>
          <p:cNvSpPr>
            <a:spLocks noChangeShapeType="1"/>
          </p:cNvSpPr>
          <p:nvPr/>
        </p:nvSpPr>
        <p:spPr bwMode="auto">
          <a:xfrm>
            <a:off x="1979613" y="1651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Line 9"/>
          <p:cNvSpPr>
            <a:spLocks noChangeShapeType="1"/>
          </p:cNvSpPr>
          <p:nvPr/>
        </p:nvSpPr>
        <p:spPr bwMode="auto">
          <a:xfrm>
            <a:off x="7162800" y="1651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10"/>
          <p:cNvSpPr>
            <a:spLocks noChangeShapeType="1"/>
          </p:cNvSpPr>
          <p:nvPr/>
        </p:nvSpPr>
        <p:spPr bwMode="auto">
          <a:xfrm>
            <a:off x="1676400" y="2717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Line 11"/>
          <p:cNvSpPr>
            <a:spLocks noChangeShapeType="1"/>
          </p:cNvSpPr>
          <p:nvPr/>
        </p:nvSpPr>
        <p:spPr bwMode="auto">
          <a:xfrm>
            <a:off x="7467600" y="2717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4" name="Line 12"/>
          <p:cNvSpPr>
            <a:spLocks noChangeShapeType="1"/>
          </p:cNvSpPr>
          <p:nvPr/>
        </p:nvSpPr>
        <p:spPr bwMode="auto">
          <a:xfrm>
            <a:off x="4570413" y="2717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5" name="Line 13"/>
          <p:cNvSpPr>
            <a:spLocks noChangeShapeType="1"/>
          </p:cNvSpPr>
          <p:nvPr/>
        </p:nvSpPr>
        <p:spPr bwMode="auto">
          <a:xfrm>
            <a:off x="1676400" y="2717800"/>
            <a:ext cx="5792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6" name="Line 14"/>
          <p:cNvSpPr>
            <a:spLocks noChangeShapeType="1"/>
          </p:cNvSpPr>
          <p:nvPr/>
        </p:nvSpPr>
        <p:spPr bwMode="auto">
          <a:xfrm>
            <a:off x="8523288" y="4648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7" name="Line 15"/>
          <p:cNvSpPr>
            <a:spLocks noChangeShapeType="1"/>
          </p:cNvSpPr>
          <p:nvPr/>
        </p:nvSpPr>
        <p:spPr bwMode="auto">
          <a:xfrm>
            <a:off x="6324600" y="46482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8" name="Line 16"/>
          <p:cNvSpPr>
            <a:spLocks noChangeShapeType="1"/>
          </p:cNvSpPr>
          <p:nvPr/>
        </p:nvSpPr>
        <p:spPr bwMode="auto">
          <a:xfrm flipH="1">
            <a:off x="7467600" y="3733800"/>
            <a:ext cx="11113"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9" name="Text Box 17"/>
          <p:cNvSpPr txBox="1">
            <a:spLocks noChangeArrowheads="1"/>
          </p:cNvSpPr>
          <p:nvPr/>
        </p:nvSpPr>
        <p:spPr bwMode="auto">
          <a:xfrm>
            <a:off x="6286500" y="4071938"/>
            <a:ext cx="2398713"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solidFill>
                  <a:srgbClr val="0000FF"/>
                </a:solidFill>
                <a:latin typeface="Comic Sans MS" pitchFamily="66" charset="0"/>
              </a:rPr>
              <a:t>Plasma leakage</a:t>
            </a:r>
            <a:endParaRPr lang="th-TH" sz="2400">
              <a:solidFill>
                <a:srgbClr val="0000FF"/>
              </a:solidFill>
              <a:latin typeface="Comic Sans MS" pitchFamily="66" charset="0"/>
              <a:cs typeface="Cordia New" pitchFamily="34" charset="-34"/>
            </a:endParaRPr>
          </a:p>
        </p:txBody>
      </p:sp>
      <p:sp>
        <p:nvSpPr>
          <p:cNvPr id="28690" name="Text Box 19"/>
          <p:cNvSpPr txBox="1">
            <a:spLocks noChangeArrowheads="1"/>
          </p:cNvSpPr>
          <p:nvPr/>
        </p:nvSpPr>
        <p:spPr bwMode="auto">
          <a:xfrm>
            <a:off x="3970338" y="15621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endParaRPr lang="en-US">
              <a:solidFill>
                <a:srgbClr val="0000FF"/>
              </a:solidFill>
              <a:latin typeface="Angsana New" pitchFamily="18" charset="-34"/>
            </a:endParaRPr>
          </a:p>
        </p:txBody>
      </p:sp>
      <p:sp>
        <p:nvSpPr>
          <p:cNvPr id="28691" name="Text Box 20"/>
          <p:cNvSpPr txBox="1">
            <a:spLocks noChangeArrowheads="1"/>
          </p:cNvSpPr>
          <p:nvPr/>
        </p:nvSpPr>
        <p:spPr bwMode="auto">
          <a:xfrm>
            <a:off x="7620000" y="3540125"/>
            <a:ext cx="67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400">
                <a:solidFill>
                  <a:srgbClr val="0000FF"/>
                </a:solidFill>
              </a:rPr>
              <a:t>100</a:t>
            </a:r>
          </a:p>
        </p:txBody>
      </p:sp>
      <p:sp>
        <p:nvSpPr>
          <p:cNvPr id="28692" name="Text Box 21"/>
          <p:cNvSpPr txBox="1">
            <a:spLocks noChangeArrowheads="1"/>
          </p:cNvSpPr>
          <p:nvPr/>
        </p:nvSpPr>
        <p:spPr bwMode="auto">
          <a:xfrm>
            <a:off x="4495800" y="3616325"/>
            <a:ext cx="67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400">
                <a:solidFill>
                  <a:srgbClr val="0000FF"/>
                </a:solidFill>
              </a:rPr>
              <a:t>400</a:t>
            </a:r>
          </a:p>
        </p:txBody>
      </p:sp>
      <p:sp>
        <p:nvSpPr>
          <p:cNvPr id="28693" name="Text Box 22"/>
          <p:cNvSpPr txBox="1">
            <a:spLocks noChangeArrowheads="1"/>
          </p:cNvSpPr>
          <p:nvPr/>
        </p:nvSpPr>
        <p:spPr bwMode="auto">
          <a:xfrm>
            <a:off x="1600200" y="3616325"/>
            <a:ext cx="67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400">
                <a:solidFill>
                  <a:srgbClr val="0000FF"/>
                </a:solidFill>
              </a:rPr>
              <a:t>500</a:t>
            </a:r>
          </a:p>
        </p:txBody>
      </p:sp>
      <p:sp>
        <p:nvSpPr>
          <p:cNvPr id="28694" name="Text Box 23"/>
          <p:cNvSpPr txBox="1">
            <a:spLocks noChangeArrowheads="1"/>
          </p:cNvSpPr>
          <p:nvPr/>
        </p:nvSpPr>
        <p:spPr bwMode="auto">
          <a:xfrm>
            <a:off x="7086600" y="2224088"/>
            <a:ext cx="922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400">
                <a:solidFill>
                  <a:srgbClr val="0000FF"/>
                </a:solidFill>
              </a:rPr>
              <a:t>1,000</a:t>
            </a:r>
          </a:p>
        </p:txBody>
      </p:sp>
      <p:sp>
        <p:nvSpPr>
          <p:cNvPr id="28695" name="Text Box 24"/>
          <p:cNvSpPr txBox="1">
            <a:spLocks noChangeArrowheads="1"/>
          </p:cNvSpPr>
          <p:nvPr/>
        </p:nvSpPr>
        <p:spPr bwMode="auto">
          <a:xfrm>
            <a:off x="1447800" y="2300288"/>
            <a:ext cx="922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400">
                <a:solidFill>
                  <a:srgbClr val="0000FF"/>
                </a:solidFill>
              </a:rPr>
              <a:t>9,000</a:t>
            </a:r>
          </a:p>
        </p:txBody>
      </p:sp>
      <p:sp>
        <p:nvSpPr>
          <p:cNvPr id="28696" name="Text Box 25"/>
          <p:cNvSpPr txBox="1">
            <a:spLocks noChangeArrowheads="1"/>
          </p:cNvSpPr>
          <p:nvPr/>
        </p:nvSpPr>
        <p:spPr bwMode="auto">
          <a:xfrm>
            <a:off x="8088313" y="5572125"/>
            <a:ext cx="769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3200"/>
              <a:t>1-2</a:t>
            </a:r>
          </a:p>
        </p:txBody>
      </p:sp>
      <p:sp>
        <p:nvSpPr>
          <p:cNvPr id="28697" name="Oval 26"/>
          <p:cNvSpPr>
            <a:spLocks noChangeArrowheads="1"/>
          </p:cNvSpPr>
          <p:nvPr/>
        </p:nvSpPr>
        <p:spPr bwMode="auto">
          <a:xfrm>
            <a:off x="7696200" y="5486400"/>
            <a:ext cx="1209675" cy="9144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8" name="Text Box 24"/>
          <p:cNvSpPr txBox="1">
            <a:spLocks noChangeArrowheads="1"/>
          </p:cNvSpPr>
          <p:nvPr/>
        </p:nvSpPr>
        <p:spPr bwMode="auto">
          <a:xfrm>
            <a:off x="4071938" y="1285875"/>
            <a:ext cx="1085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400">
                <a:solidFill>
                  <a:srgbClr val="0000FF"/>
                </a:solidFill>
              </a:rPr>
              <a:t>10,000</a:t>
            </a:r>
          </a:p>
        </p:txBody>
      </p:sp>
      <p:sp>
        <p:nvSpPr>
          <p:cNvPr id="28" name="TextBox 37"/>
          <p:cNvSpPr txBox="1">
            <a:spLocks noChangeArrowheads="1"/>
          </p:cNvSpPr>
          <p:nvPr/>
        </p:nvSpPr>
        <p:spPr bwMode="auto">
          <a:xfrm>
            <a:off x="642938" y="4357688"/>
            <a:ext cx="5264150" cy="2338387"/>
          </a:xfrm>
          <a:prstGeom prst="rect">
            <a:avLst/>
          </a:prstGeom>
          <a:solidFill>
            <a:schemeClr val="accent1">
              <a:lumMod val="40000"/>
              <a:lumOff val="60000"/>
            </a:schemeClr>
          </a:solidFill>
          <a:ln w="57150">
            <a:solidFill>
              <a:srgbClr val="FF0000"/>
            </a:solidFill>
            <a:miter lim="800000"/>
            <a:headEnd/>
            <a:tailEnd/>
          </a:ln>
        </p:spPr>
        <p:txBody>
          <a:bodyPr wrap="none">
            <a:spAutoFit/>
          </a:bodyPr>
          <a:lstStyle/>
          <a:p>
            <a:pPr fontAlgn="auto">
              <a:spcBef>
                <a:spcPts val="0"/>
              </a:spcBef>
              <a:spcAft>
                <a:spcPts val="0"/>
              </a:spcAft>
              <a:defRPr/>
            </a:pPr>
            <a:r>
              <a:rPr lang="en-US" dirty="0">
                <a:solidFill>
                  <a:srgbClr val="FF0000"/>
                </a:solidFill>
                <a:latin typeface="Comic Sans MS" pitchFamily="66" charset="0"/>
                <a:cs typeface="+mn-cs"/>
              </a:rPr>
              <a:t>Expanded dengue syndrome (Uncommon)</a:t>
            </a:r>
          </a:p>
          <a:p>
            <a:pPr marL="457200" indent="-457200" fontAlgn="auto">
              <a:spcBef>
                <a:spcPts val="0"/>
              </a:spcBef>
              <a:spcAft>
                <a:spcPts val="0"/>
              </a:spcAft>
              <a:buFont typeface="+mj-lt"/>
              <a:buAutoNum type="arabicPeriod"/>
              <a:defRPr/>
            </a:pPr>
            <a:r>
              <a:rPr lang="en-US" sz="2400" dirty="0">
                <a:solidFill>
                  <a:srgbClr val="0000FF"/>
                </a:solidFill>
                <a:latin typeface="Comic Sans MS" pitchFamily="66" charset="0"/>
                <a:cs typeface="+mn-cs"/>
              </a:rPr>
              <a:t>Prolonged shock: liver failure, </a:t>
            </a:r>
          </a:p>
          <a:p>
            <a:pPr marL="457200" indent="-457200" fontAlgn="auto">
              <a:spcBef>
                <a:spcPts val="0"/>
              </a:spcBef>
              <a:spcAft>
                <a:spcPts val="0"/>
              </a:spcAft>
              <a:defRPr/>
            </a:pPr>
            <a:r>
              <a:rPr lang="en-US" sz="2400" dirty="0">
                <a:solidFill>
                  <a:srgbClr val="0000FF"/>
                </a:solidFill>
                <a:latin typeface="Comic Sans MS" pitchFamily="66" charset="0"/>
                <a:cs typeface="+mn-cs"/>
              </a:rPr>
              <a:t>renal failure,…Encephalopathy…</a:t>
            </a:r>
          </a:p>
          <a:p>
            <a:pPr marL="914400" lvl="1" indent="-457200" fontAlgn="auto">
              <a:spcBef>
                <a:spcPts val="0"/>
              </a:spcBef>
              <a:spcAft>
                <a:spcPts val="0"/>
              </a:spcAft>
              <a:buFont typeface="+mj-lt"/>
              <a:buAutoNum type="arabicPeriod" startAt="2"/>
              <a:defRPr/>
            </a:pPr>
            <a:r>
              <a:rPr lang="en-US" sz="2000" dirty="0">
                <a:solidFill>
                  <a:srgbClr val="0000FF"/>
                </a:solidFill>
                <a:latin typeface="Comic Sans MS" pitchFamily="66" charset="0"/>
                <a:cs typeface="+mn-cs"/>
              </a:rPr>
              <a:t>Co-morbidities</a:t>
            </a:r>
          </a:p>
          <a:p>
            <a:pPr marL="914400" lvl="1" indent="-457200" fontAlgn="auto">
              <a:spcBef>
                <a:spcPts val="0"/>
              </a:spcBef>
              <a:spcAft>
                <a:spcPts val="0"/>
              </a:spcAft>
              <a:defRPr/>
            </a:pPr>
            <a:r>
              <a:rPr lang="en-US" sz="2000" dirty="0">
                <a:solidFill>
                  <a:srgbClr val="0000FF"/>
                </a:solidFill>
                <a:latin typeface="Comic Sans MS" pitchFamily="66" charset="0"/>
                <a:cs typeface="+mn-cs"/>
              </a:rPr>
              <a:t>3. Co-infections</a:t>
            </a:r>
          </a:p>
          <a:p>
            <a:pPr marL="914400" lvl="1" indent="-457200" fontAlgn="auto">
              <a:spcBef>
                <a:spcPts val="0"/>
              </a:spcBef>
              <a:spcAft>
                <a:spcPts val="0"/>
              </a:spcAft>
              <a:defRPr/>
            </a:pPr>
            <a:r>
              <a:rPr lang="en-US" sz="2000" dirty="0">
                <a:solidFill>
                  <a:srgbClr val="0000FF"/>
                </a:solidFill>
                <a:latin typeface="Comic Sans MS" pitchFamily="66" charset="0"/>
                <a:cs typeface="+mn-cs"/>
              </a:rPr>
              <a:t>4. True dengue infection - encephalitis</a:t>
            </a:r>
          </a:p>
          <a:p>
            <a:pPr lvl="1" fontAlgn="auto">
              <a:spcBef>
                <a:spcPts val="0"/>
              </a:spcBef>
              <a:spcAft>
                <a:spcPts val="0"/>
              </a:spcAft>
              <a:defRPr/>
            </a:pPr>
            <a:endParaRPr lang="en-US" sz="2000" dirty="0">
              <a:solidFill>
                <a:srgbClr val="0000FF"/>
              </a:solidFill>
              <a:latin typeface="Comic Sans MS" pitchFamily="66" charset="0"/>
              <a:cs typeface="+mn-cs"/>
            </a:endParaRPr>
          </a:p>
        </p:txBody>
      </p:sp>
      <p:cxnSp>
        <p:nvCxnSpPr>
          <p:cNvPr id="28700" name="Straight Connector 29"/>
          <p:cNvCxnSpPr>
            <a:cxnSpLocks noChangeShapeType="1"/>
            <a:stCxn id="28683" idx="0"/>
          </p:cNvCxnSpPr>
          <p:nvPr/>
        </p:nvCxnSpPr>
        <p:spPr bwMode="auto">
          <a:xfrm rot="5400000" flipH="1" flipV="1">
            <a:off x="7804150" y="2378075"/>
            <a:ext cx="3175" cy="676275"/>
          </a:xfrm>
          <a:prstGeom prst="line">
            <a:avLst/>
          </a:prstGeom>
          <a:noFill/>
          <a:ln w="57150"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28701" name="Straight Arrow Connector 31"/>
          <p:cNvCxnSpPr>
            <a:cxnSpLocks noChangeShapeType="1"/>
          </p:cNvCxnSpPr>
          <p:nvPr/>
        </p:nvCxnSpPr>
        <p:spPr bwMode="auto">
          <a:xfrm rot="10800000" flipV="1">
            <a:off x="4643438" y="2786063"/>
            <a:ext cx="3500437" cy="2071687"/>
          </a:xfrm>
          <a:prstGeom prst="straightConnector1">
            <a:avLst/>
          </a:prstGeom>
          <a:noFill/>
          <a:ln w="57150" algn="ctr">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
        <p:nvSpPr>
          <p:cNvPr id="28702" name="TextBox 32"/>
          <p:cNvSpPr txBox="1">
            <a:spLocks noChangeArrowheads="1"/>
          </p:cNvSpPr>
          <p:nvPr/>
        </p:nvSpPr>
        <p:spPr bwMode="auto">
          <a:xfrm>
            <a:off x="6084888" y="5214938"/>
            <a:ext cx="1943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0000FF"/>
                </a:solidFill>
                <a:latin typeface="Comic Sans MS" pitchFamily="66" charset="0"/>
              </a:rPr>
              <a:t>DHF      </a:t>
            </a:r>
          </a:p>
          <a:p>
            <a:r>
              <a:rPr lang="en-US">
                <a:solidFill>
                  <a:srgbClr val="0000FF"/>
                </a:solidFill>
                <a:latin typeface="Comic Sans MS" pitchFamily="66" charset="0"/>
              </a:rPr>
              <a:t>         DSS</a:t>
            </a:r>
          </a:p>
        </p:txBody>
      </p:sp>
    </p:spTree>
    <p:extLst>
      <p:ext uri="{BB962C8B-B14F-4D97-AF65-F5344CB8AC3E}">
        <p14:creationId xmlns:p14="http://schemas.microsoft.com/office/powerpoint/2010/main" val="1224740671"/>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5650" name="Picture 2" descr="p-19"/>
          <p:cNvPicPr>
            <a:picLocks noChangeAspect="1" noChangeArrowheads="1"/>
          </p:cNvPicPr>
          <p:nvPr/>
        </p:nvPicPr>
        <p:blipFill>
          <a:blip r:embed="rId2">
            <a:extLst>
              <a:ext uri="{28A0092B-C50C-407E-A947-70E740481C1C}">
                <a14:useLocalDpi xmlns:a14="http://schemas.microsoft.com/office/drawing/2010/main" val="0"/>
              </a:ext>
            </a:extLst>
          </a:blip>
          <a:srcRect l="3922" t="3798" r="2942" b="2531"/>
          <a:stretch>
            <a:fillRect/>
          </a:stretch>
        </p:blipFill>
        <p:spPr bwMode="auto">
          <a:xfrm>
            <a:off x="1295400" y="609600"/>
            <a:ext cx="7848600" cy="6172200"/>
          </a:xfrm>
          <a:prstGeom prst="rect">
            <a:avLst/>
          </a:prstGeom>
          <a:noFill/>
          <a:extLst>
            <a:ext uri="{909E8E84-426E-40DD-AFC4-6F175D3DCCD1}">
              <a14:hiddenFill xmlns:a14="http://schemas.microsoft.com/office/drawing/2010/main">
                <a:solidFill>
                  <a:srgbClr val="FFFFFF"/>
                </a:solidFill>
              </a14:hiddenFill>
            </a:ext>
          </a:extLst>
        </p:spPr>
      </p:pic>
      <p:sp>
        <p:nvSpPr>
          <p:cNvPr id="155651" name="Text Box 3" descr="Newsprint"/>
          <p:cNvSpPr txBox="1">
            <a:spLocks noChangeArrowheads="1"/>
          </p:cNvSpPr>
          <p:nvPr/>
        </p:nvSpPr>
        <p:spPr bwMode="auto">
          <a:xfrm>
            <a:off x="1524000" y="152400"/>
            <a:ext cx="7315200" cy="3841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US" b="1" u="sng">
                <a:solidFill>
                  <a:srgbClr val="3399FF"/>
                </a:solidFill>
                <a:latin typeface="Arial" charset="0"/>
                <a:cs typeface="Arial" charset="0"/>
              </a:rPr>
              <a:t>DHF Grades I &amp; II: Volume Replacement Chart.</a:t>
            </a:r>
          </a:p>
        </p:txBody>
      </p:sp>
      <p:cxnSp>
        <p:nvCxnSpPr>
          <p:cNvPr id="3" name="Straight Connector 2"/>
          <p:cNvCxnSpPr/>
          <p:nvPr/>
        </p:nvCxnSpPr>
        <p:spPr>
          <a:xfrm>
            <a:off x="0" y="0"/>
            <a:ext cx="9144000" cy="68580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42356389"/>
      </p:ext>
    </p:extLst>
  </p:cSld>
  <p:clrMapOvr>
    <a:masterClrMapping/>
  </p:clrMapOvr>
  <p:transition spd="slow">
    <p:strip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smtClean="0"/>
              <a:t>Rate </a:t>
            </a:r>
            <a:r>
              <a:rPr lang="en-GB" dirty="0"/>
              <a:t>of IV replacement</a:t>
            </a:r>
          </a:p>
        </p:txBody>
      </p:sp>
      <p:sp>
        <p:nvSpPr>
          <p:cNvPr id="40963" name="Content Placeholder 1"/>
          <p:cNvSpPr>
            <a:spLocks noGrp="1"/>
          </p:cNvSpPr>
          <p:nvPr>
            <p:ph idx="1"/>
          </p:nvPr>
        </p:nvSpPr>
        <p:spPr>
          <a:xfrm>
            <a:off x="457200" y="2209800"/>
            <a:ext cx="8229600" cy="1795463"/>
          </a:xfrm>
        </p:spPr>
        <p:txBody>
          <a:bodyPr/>
          <a:lstStyle/>
          <a:p>
            <a:r>
              <a:rPr lang="en-GB" sz="3200" smtClean="0"/>
              <a:t>The rate of IV replacement should be adjusted according to the rate of plasma loss, guided by the clinical condition, vital signs, urine output and haematocrit levels.</a:t>
            </a:r>
          </a:p>
        </p:txBody>
      </p:sp>
      <p:pic>
        <p:nvPicPr>
          <p:cNvPr id="409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smtClean="0"/>
              <a:t>Indication of Platelet Transfusion</a:t>
            </a:r>
            <a:endParaRPr lang="en-GB" dirty="0"/>
          </a:p>
        </p:txBody>
      </p:sp>
      <p:sp>
        <p:nvSpPr>
          <p:cNvPr id="41987" name="Content Placeholder 1"/>
          <p:cNvSpPr>
            <a:spLocks noGrp="1"/>
          </p:cNvSpPr>
          <p:nvPr>
            <p:ph idx="1"/>
          </p:nvPr>
        </p:nvSpPr>
        <p:spPr/>
        <p:txBody>
          <a:bodyPr/>
          <a:lstStyle/>
          <a:p>
            <a:r>
              <a:rPr lang="en-GB" sz="2400" smtClean="0"/>
              <a:t>Platelet transfusion is not recommended for thrombocytopenia </a:t>
            </a:r>
            <a:r>
              <a:rPr lang="en-GB" sz="2400" smtClean="0">
                <a:solidFill>
                  <a:srgbClr val="C00000"/>
                </a:solidFill>
              </a:rPr>
              <a:t>(no prophylaxis platelet transfusion). </a:t>
            </a:r>
          </a:p>
          <a:p>
            <a:endParaRPr lang="en-GB" sz="2400" smtClean="0">
              <a:solidFill>
                <a:srgbClr val="C00000"/>
              </a:solidFill>
            </a:endParaRPr>
          </a:p>
          <a:p>
            <a:r>
              <a:rPr lang="en-GB" sz="2400" smtClean="0"/>
              <a:t>It may be considered in adults with underlying hypertension and very severe thrombocytopenia (less than 10 000 cell/mm3).</a:t>
            </a:r>
          </a:p>
        </p:txBody>
      </p:sp>
      <p:pic>
        <p:nvPicPr>
          <p:cNvPr id="419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Management of patients with warning signs</a:t>
            </a:r>
          </a:p>
        </p:txBody>
      </p:sp>
      <p:sp>
        <p:nvSpPr>
          <p:cNvPr id="2" name="Content Placeholder 1"/>
          <p:cNvSpPr>
            <a:spLocks noGrp="1"/>
          </p:cNvSpPr>
          <p:nvPr>
            <p:ph idx="1"/>
          </p:nvPr>
        </p:nvSpPr>
        <p:spPr>
          <a:xfrm>
            <a:off x="457200" y="1600200"/>
            <a:ext cx="7620000" cy="4267200"/>
          </a:xfrm>
        </p:spPr>
        <p:txBody>
          <a:bodyPr rtlCol="0">
            <a:normAutofit fontScale="92500" lnSpcReduction="10000"/>
          </a:bodyPr>
          <a:lstStyle/>
          <a:p>
            <a:pPr fontAlgn="auto">
              <a:spcAft>
                <a:spcPts val="0"/>
              </a:spcAft>
              <a:buFont typeface="Arial" pitchFamily="34" charset="0"/>
              <a:buChar char="•"/>
              <a:defRPr/>
            </a:pPr>
            <a:r>
              <a:rPr lang="en-GB" dirty="0"/>
              <a:t>It is important to verify if the warning signs are due to dengue shock syndrome or other causes </a:t>
            </a:r>
            <a:r>
              <a:rPr lang="en-GB" dirty="0" smtClean="0"/>
              <a:t>such as </a:t>
            </a:r>
            <a:r>
              <a:rPr lang="en-GB" dirty="0"/>
              <a:t>acute gastroenteritis, vasovagal reflex, </a:t>
            </a:r>
            <a:r>
              <a:rPr lang="en-GB" dirty="0" err="1"/>
              <a:t>hypoglycemia</a:t>
            </a:r>
            <a:r>
              <a:rPr lang="en-GB" dirty="0"/>
              <a:t>, etc. </a:t>
            </a:r>
            <a:endParaRPr lang="en-GB" dirty="0" smtClean="0"/>
          </a:p>
          <a:p>
            <a:pPr fontAlgn="auto">
              <a:spcAft>
                <a:spcPts val="0"/>
              </a:spcAft>
              <a:buFont typeface="Arial" pitchFamily="34" charset="0"/>
              <a:buChar char="•"/>
              <a:defRPr/>
            </a:pPr>
            <a:r>
              <a:rPr lang="en-GB" dirty="0" smtClean="0"/>
              <a:t>The </a:t>
            </a:r>
            <a:r>
              <a:rPr lang="en-GB" dirty="0"/>
              <a:t>presence of </a:t>
            </a:r>
            <a:r>
              <a:rPr lang="en-GB" dirty="0" smtClean="0"/>
              <a:t>thrombocytopenia with </a:t>
            </a:r>
            <a:r>
              <a:rPr lang="en-GB" dirty="0"/>
              <a:t>evidence of plasma leakage such as rising </a:t>
            </a:r>
            <a:r>
              <a:rPr lang="en-GB" dirty="0" err="1"/>
              <a:t>haemotocrit</a:t>
            </a:r>
            <a:r>
              <a:rPr lang="en-GB" dirty="0"/>
              <a:t> and pleural effusion differentiates </a:t>
            </a:r>
            <a:r>
              <a:rPr lang="en-GB" dirty="0" smtClean="0"/>
              <a:t>DHF/ DSS </a:t>
            </a:r>
            <a:r>
              <a:rPr lang="en-GB" dirty="0"/>
              <a:t>from other causes. </a:t>
            </a:r>
            <a:endParaRPr lang="en-GB" dirty="0" smtClean="0"/>
          </a:p>
          <a:p>
            <a:pPr fontAlgn="auto">
              <a:spcAft>
                <a:spcPts val="0"/>
              </a:spcAft>
              <a:buFont typeface="Arial" pitchFamily="34" charset="0"/>
              <a:buChar char="•"/>
              <a:defRPr/>
            </a:pPr>
            <a:r>
              <a:rPr lang="en-GB" dirty="0" smtClean="0"/>
              <a:t>Blood </a:t>
            </a:r>
            <a:r>
              <a:rPr lang="en-GB" dirty="0"/>
              <a:t>glucose level and other laboratory tests may be indicated to find </a:t>
            </a:r>
            <a:r>
              <a:rPr lang="en-GB" dirty="0" smtClean="0"/>
              <a:t>the causes</a:t>
            </a:r>
            <a:r>
              <a:rPr lang="en-GB" dirty="0"/>
              <a:t>. </a:t>
            </a:r>
            <a:endParaRPr lang="en-GB" dirty="0" smtClean="0"/>
          </a:p>
          <a:p>
            <a:pPr fontAlgn="auto">
              <a:spcAft>
                <a:spcPts val="0"/>
              </a:spcAft>
              <a:buFont typeface="Arial" pitchFamily="34" charset="0"/>
              <a:buChar char="•"/>
              <a:defRPr/>
            </a:pPr>
            <a:r>
              <a:rPr lang="en-GB" dirty="0" smtClean="0"/>
              <a:t>For </a:t>
            </a:r>
            <a:r>
              <a:rPr lang="en-GB" dirty="0"/>
              <a:t>other causes, IV fluids and supportive </a:t>
            </a:r>
            <a:r>
              <a:rPr lang="en-GB" dirty="0" smtClean="0"/>
              <a:t>and symptomatic </a:t>
            </a:r>
            <a:r>
              <a:rPr lang="en-GB" dirty="0"/>
              <a:t>treatment should be given while these patients are under observation in hospital. </a:t>
            </a:r>
            <a:endParaRPr lang="en-GB" dirty="0" smtClean="0"/>
          </a:p>
          <a:p>
            <a:pPr fontAlgn="auto">
              <a:spcAft>
                <a:spcPts val="0"/>
              </a:spcAft>
              <a:buFont typeface="Arial" pitchFamily="34" charset="0"/>
              <a:buChar char="•"/>
              <a:defRPr/>
            </a:pPr>
            <a:r>
              <a:rPr lang="en-GB" dirty="0" smtClean="0"/>
              <a:t>They</a:t>
            </a:r>
            <a:r>
              <a:rPr lang="en-GB" dirty="0"/>
              <a:t> </a:t>
            </a:r>
            <a:r>
              <a:rPr lang="en-GB" dirty="0" smtClean="0"/>
              <a:t>can </a:t>
            </a:r>
            <a:r>
              <a:rPr lang="en-GB" dirty="0"/>
              <a:t>be sent home within 8 to 24 hours if they show rapid recovery and are not in the critical </a:t>
            </a:r>
            <a:r>
              <a:rPr lang="en-GB" dirty="0" smtClean="0"/>
              <a:t>period (i.e</a:t>
            </a:r>
            <a:r>
              <a:rPr lang="en-GB" dirty="0"/>
              <a:t>. when their platelet count is &gt;100 000 cells/mm3).</a:t>
            </a:r>
          </a:p>
        </p:txBody>
      </p:sp>
      <p:pic>
        <p:nvPicPr>
          <p:cNvPr id="430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0"/>
            <a:ext cx="9144000" cy="57943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sz="3200" b="1">
                <a:solidFill>
                  <a:schemeClr val="tx2"/>
                </a:solidFill>
                <a:latin typeface="Tahoma" pitchFamily="34" charset="0"/>
                <a:cs typeface="Times New Roman" pitchFamily="18" charset="0"/>
              </a:rPr>
              <a:t>MANAGEMENT OF DHF Grade I &amp; II</a:t>
            </a:r>
            <a:endParaRPr lang="en-US" sz="3200">
              <a:solidFill>
                <a:schemeClr val="tx2"/>
              </a:solidFill>
              <a:latin typeface="Tahoma" pitchFamily="34" charset="0"/>
            </a:endParaRPr>
          </a:p>
        </p:txBody>
      </p:sp>
      <p:sp>
        <p:nvSpPr>
          <p:cNvPr id="12291" name="Text Box 3"/>
          <p:cNvSpPr txBox="1">
            <a:spLocks noChangeArrowheads="1"/>
          </p:cNvSpPr>
          <p:nvPr/>
        </p:nvSpPr>
        <p:spPr bwMode="auto">
          <a:xfrm>
            <a:off x="0" y="533400"/>
            <a:ext cx="9144000" cy="708025"/>
          </a:xfrm>
          <a:prstGeom prst="rect">
            <a:avLst/>
          </a:prstGeom>
          <a:blipFill>
            <a:blip r:embed="rId3"/>
            <a:tile tx="0" ty="0" sx="100000" sy="100000" flip="none" algn="tl"/>
          </a:blipFill>
          <a:ln w="9525">
            <a:noFill/>
            <a:miter lim="800000"/>
            <a:headEnd/>
            <a:tailEnd/>
          </a:ln>
        </p:spPr>
        <p:txBody>
          <a:bodyPr>
            <a:spAutoFit/>
          </a:bodyPr>
          <a:lstStyle/>
          <a:p>
            <a:pPr algn="ctr" fontAlgn="auto">
              <a:spcBef>
                <a:spcPct val="50000"/>
              </a:spcBef>
              <a:spcAft>
                <a:spcPts val="0"/>
              </a:spcAft>
              <a:defRPr/>
            </a:pPr>
            <a:r>
              <a:rPr lang="en-US" sz="2000" b="1" dirty="0">
                <a:solidFill>
                  <a:schemeClr val="accent2">
                    <a:lumMod val="75000"/>
                  </a:schemeClr>
                </a:solidFill>
                <a:latin typeface="Tahoma" pitchFamily="34" charset="0"/>
                <a:cs typeface="+mn-cs"/>
              </a:rPr>
              <a:t>Patients should be </a:t>
            </a:r>
            <a:r>
              <a:rPr lang="en-US" sz="2000" b="1" dirty="0" err="1">
                <a:solidFill>
                  <a:schemeClr val="accent2">
                    <a:lumMod val="75000"/>
                  </a:schemeClr>
                </a:solidFill>
                <a:latin typeface="Tahoma" pitchFamily="34" charset="0"/>
                <a:cs typeface="+mn-cs"/>
              </a:rPr>
              <a:t>obsereved</a:t>
            </a:r>
            <a:r>
              <a:rPr lang="en-US" sz="2000" b="1" dirty="0">
                <a:solidFill>
                  <a:schemeClr val="accent2">
                    <a:lumMod val="75000"/>
                  </a:schemeClr>
                </a:solidFill>
                <a:latin typeface="Tahoma" pitchFamily="34" charset="0"/>
                <a:cs typeface="+mn-cs"/>
              </a:rPr>
              <a:t> for </a:t>
            </a:r>
            <a:r>
              <a:rPr lang="en-US" sz="2000" b="1" dirty="0" err="1">
                <a:solidFill>
                  <a:schemeClr val="accent2">
                    <a:lumMod val="75000"/>
                  </a:schemeClr>
                </a:solidFill>
                <a:latin typeface="Tahoma" pitchFamily="34" charset="0"/>
                <a:cs typeface="+mn-cs"/>
              </a:rPr>
              <a:t>atleast</a:t>
            </a:r>
            <a:r>
              <a:rPr lang="en-US" sz="2000" b="1" dirty="0">
                <a:solidFill>
                  <a:schemeClr val="accent2">
                    <a:lumMod val="75000"/>
                  </a:schemeClr>
                </a:solidFill>
                <a:latin typeface="Tahoma" pitchFamily="34" charset="0"/>
                <a:cs typeface="+mn-cs"/>
              </a:rPr>
              <a:t> 3 days after fall in temperature for</a:t>
            </a:r>
            <a:endParaRPr lang="en-US" sz="2000" dirty="0">
              <a:solidFill>
                <a:schemeClr val="accent2">
                  <a:lumMod val="75000"/>
                </a:schemeClr>
              </a:solidFill>
              <a:latin typeface="Tahoma" pitchFamily="34" charset="0"/>
              <a:cs typeface="+mn-cs"/>
            </a:endParaRPr>
          </a:p>
        </p:txBody>
      </p:sp>
      <p:sp>
        <p:nvSpPr>
          <p:cNvPr id="44036" name="Text Box 4"/>
          <p:cNvSpPr txBox="1">
            <a:spLocks noChangeArrowheads="1"/>
          </p:cNvSpPr>
          <p:nvPr/>
        </p:nvSpPr>
        <p:spPr bwMode="auto">
          <a:xfrm>
            <a:off x="2362200" y="1371600"/>
            <a:ext cx="449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b="1"/>
              <a:t>PURPURA ON THE SKIN </a:t>
            </a:r>
            <a:endParaRPr lang="en-US"/>
          </a:p>
        </p:txBody>
      </p:sp>
      <p:pic>
        <p:nvPicPr>
          <p:cNvPr id="44037" name="Picture 5" descr="Purpura 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0"/>
            <a:ext cx="9144000" cy="64135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sz="3600" b="1">
                <a:solidFill>
                  <a:schemeClr val="tx2"/>
                </a:solidFill>
                <a:latin typeface="Tahoma" pitchFamily="34" charset="0"/>
                <a:cs typeface="Times New Roman" pitchFamily="18" charset="0"/>
              </a:rPr>
              <a:t>MANAGEMENT OF DHF Grade I &amp; II</a:t>
            </a:r>
            <a:endParaRPr lang="en-US" sz="3600">
              <a:solidFill>
                <a:schemeClr val="tx2"/>
              </a:solidFill>
              <a:latin typeface="Tahoma" pitchFamily="34" charset="0"/>
            </a:endParaRPr>
          </a:p>
        </p:txBody>
      </p:sp>
      <p:sp>
        <p:nvSpPr>
          <p:cNvPr id="13315" name="Text Box 3"/>
          <p:cNvSpPr txBox="1">
            <a:spLocks noChangeArrowheads="1"/>
          </p:cNvSpPr>
          <p:nvPr/>
        </p:nvSpPr>
        <p:spPr bwMode="auto">
          <a:xfrm>
            <a:off x="838200" y="762000"/>
            <a:ext cx="7467600" cy="36988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b="1" dirty="0">
                <a:solidFill>
                  <a:schemeClr val="accent2">
                    <a:lumMod val="75000"/>
                  </a:schemeClr>
                </a:solidFill>
                <a:latin typeface="Tahoma" pitchFamily="34" charset="0"/>
                <a:cs typeface="+mn-cs"/>
              </a:rPr>
              <a:t>SUB CONJUNCTIAL HAEMORRHAGE</a:t>
            </a:r>
            <a:endParaRPr lang="en-US" dirty="0">
              <a:solidFill>
                <a:schemeClr val="accent2">
                  <a:lumMod val="75000"/>
                </a:schemeClr>
              </a:solidFill>
              <a:latin typeface="Tahoma" pitchFamily="34" charset="0"/>
              <a:cs typeface="+mn-cs"/>
            </a:endParaRPr>
          </a:p>
        </p:txBody>
      </p:sp>
      <p:pic>
        <p:nvPicPr>
          <p:cNvPr id="45060" name="Picture 4" descr="SubConjunctival Hmg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0"/>
            <a:ext cx="9144000" cy="64135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sz="3600" b="1">
                <a:solidFill>
                  <a:schemeClr val="tx2"/>
                </a:solidFill>
                <a:latin typeface="Tahoma" pitchFamily="34" charset="0"/>
                <a:cs typeface="Times New Roman" pitchFamily="18" charset="0"/>
              </a:rPr>
              <a:t>MANAGEMENT OF DHF Grade I &amp; II</a:t>
            </a:r>
            <a:endParaRPr lang="en-US" sz="3600">
              <a:solidFill>
                <a:schemeClr val="tx2"/>
              </a:solidFill>
              <a:latin typeface="Tahoma" pitchFamily="34" charset="0"/>
            </a:endParaRPr>
          </a:p>
        </p:txBody>
      </p:sp>
      <p:sp>
        <p:nvSpPr>
          <p:cNvPr id="14339" name="Text Box 3"/>
          <p:cNvSpPr txBox="1">
            <a:spLocks noChangeArrowheads="1"/>
          </p:cNvSpPr>
          <p:nvPr/>
        </p:nvSpPr>
        <p:spPr bwMode="auto">
          <a:xfrm>
            <a:off x="838200" y="762000"/>
            <a:ext cx="7467600" cy="36988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b="1" dirty="0">
                <a:solidFill>
                  <a:schemeClr val="accent2">
                    <a:lumMod val="75000"/>
                  </a:schemeClr>
                </a:solidFill>
                <a:latin typeface="Tahoma" pitchFamily="34" charset="0"/>
                <a:cs typeface="Times New Roman" pitchFamily="18" charset="0"/>
              </a:rPr>
              <a:t>BLUE SPOTS ON THE SKIN</a:t>
            </a:r>
            <a:r>
              <a:rPr lang="en-US" dirty="0">
                <a:solidFill>
                  <a:schemeClr val="accent2">
                    <a:lumMod val="75000"/>
                  </a:schemeClr>
                </a:solidFill>
                <a:latin typeface="Tahoma" pitchFamily="34" charset="0"/>
                <a:cs typeface="+mn-cs"/>
              </a:rPr>
              <a:t> </a:t>
            </a:r>
          </a:p>
        </p:txBody>
      </p:sp>
      <p:pic>
        <p:nvPicPr>
          <p:cNvPr id="46084" name="Picture 4" descr="Blue 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458200" cy="1143000"/>
          </a:xfrm>
        </p:spPr>
        <p:txBody>
          <a:bodyPr>
            <a:normAutofit fontScale="90000"/>
          </a:bodyPr>
          <a:lstStyle/>
          <a:p>
            <a:pPr fontAlgn="auto">
              <a:spcAft>
                <a:spcPts val="0"/>
              </a:spcAft>
              <a:defRPr/>
            </a:pPr>
            <a:r>
              <a:rPr lang="en-GB" dirty="0"/>
              <a:t>Management of shock: DHF Grade 3</a:t>
            </a:r>
          </a:p>
        </p:txBody>
      </p:sp>
      <p:sp>
        <p:nvSpPr>
          <p:cNvPr id="47107" name="Content Placeholder 1"/>
          <p:cNvSpPr>
            <a:spLocks noGrp="1"/>
          </p:cNvSpPr>
          <p:nvPr>
            <p:ph idx="1"/>
          </p:nvPr>
        </p:nvSpPr>
        <p:spPr/>
        <p:txBody>
          <a:bodyPr/>
          <a:lstStyle/>
          <a:p>
            <a:r>
              <a:rPr lang="en-GB" smtClean="0"/>
              <a:t>DSS is hypovolemic shock caused by plasma leakage and characterized by increased systemic vascular resistance, manifested by narrowed pulse pressure (systolic pressure is maintained with increased diastolic pressure, e.g. 100/90 mmHg). </a:t>
            </a:r>
          </a:p>
          <a:p>
            <a:r>
              <a:rPr lang="en-GB" smtClean="0"/>
              <a:t>When </a:t>
            </a:r>
            <a:r>
              <a:rPr lang="en-GB" b="1" i="1" smtClean="0"/>
              <a:t>hypotension </a:t>
            </a:r>
            <a:r>
              <a:rPr lang="en-GB" smtClean="0"/>
              <a:t>is present, one should suspect that severe </a:t>
            </a:r>
            <a:r>
              <a:rPr lang="en-GB" b="1" i="1" smtClean="0"/>
              <a:t>bleeding, and often concealed gastrointestinal bleeding</a:t>
            </a:r>
            <a:r>
              <a:rPr lang="en-GB" smtClean="0"/>
              <a:t>, may have occurred in addition to the plasma leakage.</a:t>
            </a:r>
          </a:p>
        </p:txBody>
      </p:sp>
      <p:pic>
        <p:nvPicPr>
          <p:cNvPr id="471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458200" cy="1143000"/>
          </a:xfrm>
        </p:spPr>
        <p:txBody>
          <a:bodyPr>
            <a:normAutofit fontScale="90000"/>
          </a:bodyPr>
          <a:lstStyle/>
          <a:p>
            <a:pPr fontAlgn="auto">
              <a:spcAft>
                <a:spcPts val="0"/>
              </a:spcAft>
              <a:defRPr/>
            </a:pPr>
            <a:r>
              <a:rPr lang="en-GB" dirty="0"/>
              <a:t>Management of shock: DHF Grade 3</a:t>
            </a:r>
          </a:p>
        </p:txBody>
      </p:sp>
      <p:sp>
        <p:nvSpPr>
          <p:cNvPr id="48131" name="Content Placeholder 1"/>
          <p:cNvSpPr>
            <a:spLocks noGrp="1"/>
          </p:cNvSpPr>
          <p:nvPr>
            <p:ph idx="1"/>
          </p:nvPr>
        </p:nvSpPr>
        <p:spPr/>
        <p:txBody>
          <a:bodyPr/>
          <a:lstStyle/>
          <a:p>
            <a:r>
              <a:rPr lang="en-GB" smtClean="0"/>
              <a:t>It should be noted that the fluid resuscitation of DSS is different from other types of shock such as septic shock. </a:t>
            </a:r>
          </a:p>
          <a:p>
            <a:r>
              <a:rPr lang="en-GB" smtClean="0"/>
              <a:t>Most cases of DSS will respond to 10 ml/kg in children or 300–500 ml in adults over one hour or by bolus, if necessary. </a:t>
            </a:r>
          </a:p>
          <a:p>
            <a:r>
              <a:rPr lang="en-GB" smtClean="0"/>
              <a:t>However, before reducing the rate of IV replacement, the clinical condition, vital signs, urine output and haematocrit levels should be checked to ensure clinical improvement.</a:t>
            </a:r>
          </a:p>
        </p:txBody>
      </p:sp>
      <p:pic>
        <p:nvPicPr>
          <p:cNvPr id="481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Primary triage</a:t>
            </a:r>
          </a:p>
        </p:txBody>
      </p:sp>
      <p:sp>
        <p:nvSpPr>
          <p:cNvPr id="14339" name="Content Placeholder 1"/>
          <p:cNvSpPr>
            <a:spLocks noGrp="1"/>
          </p:cNvSpPr>
          <p:nvPr>
            <p:ph idx="1"/>
          </p:nvPr>
        </p:nvSpPr>
        <p:spPr/>
        <p:txBody>
          <a:bodyPr/>
          <a:lstStyle/>
          <a:p>
            <a:r>
              <a:rPr lang="en-GB" dirty="0" smtClean="0"/>
              <a:t>Triage has to be performed by a </a:t>
            </a:r>
            <a:r>
              <a:rPr lang="en-GB" dirty="0" smtClean="0">
                <a:solidFill>
                  <a:srgbClr val="FF0000"/>
                </a:solidFill>
              </a:rPr>
              <a:t>trained and competent person.</a:t>
            </a:r>
          </a:p>
          <a:p>
            <a:pPr lvl="1"/>
            <a:r>
              <a:rPr lang="en-GB" sz="2400" dirty="0" smtClean="0"/>
              <a:t>If the patient arrives in hospital in a severe/critical condition, then send this patient directly to a trained nurse/medical assistant.</a:t>
            </a:r>
          </a:p>
          <a:p>
            <a:pPr lvl="1"/>
            <a:r>
              <a:rPr lang="en-GB" dirty="0" smtClean="0"/>
              <a:t>For other patients, proceed as following:</a:t>
            </a:r>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6674" name="Picture 2" descr="p-23"/>
          <p:cNvPicPr>
            <a:picLocks noChangeAspect="1" noChangeArrowheads="1"/>
          </p:cNvPicPr>
          <p:nvPr/>
        </p:nvPicPr>
        <p:blipFill>
          <a:blip r:embed="rId2">
            <a:extLst>
              <a:ext uri="{28A0092B-C50C-407E-A947-70E740481C1C}">
                <a14:useLocalDpi xmlns:a14="http://schemas.microsoft.com/office/drawing/2010/main" val="0"/>
              </a:ext>
            </a:extLst>
          </a:blip>
          <a:srcRect l="3448" t="5263" r="4597" b="3947"/>
          <a:stretch>
            <a:fillRect/>
          </a:stretch>
        </p:blipFill>
        <p:spPr bwMode="auto">
          <a:xfrm>
            <a:off x="1371600" y="685800"/>
            <a:ext cx="7696200" cy="6002338"/>
          </a:xfrm>
          <a:prstGeom prst="rect">
            <a:avLst/>
          </a:prstGeom>
          <a:noFill/>
          <a:extLst>
            <a:ext uri="{909E8E84-426E-40DD-AFC4-6F175D3DCCD1}">
              <a14:hiddenFill xmlns:a14="http://schemas.microsoft.com/office/drawing/2010/main">
                <a:solidFill>
                  <a:srgbClr val="FFFFFF"/>
                </a:solidFill>
              </a14:hiddenFill>
            </a:ext>
          </a:extLst>
        </p:spPr>
      </p:pic>
      <p:sp>
        <p:nvSpPr>
          <p:cNvPr id="156675" name="Text Box 3"/>
          <p:cNvSpPr txBox="1">
            <a:spLocks noChangeArrowheads="1"/>
          </p:cNvSpPr>
          <p:nvPr/>
        </p:nvSpPr>
        <p:spPr bwMode="auto">
          <a:xfrm>
            <a:off x="1676400" y="152400"/>
            <a:ext cx="7315200" cy="457200"/>
          </a:xfrm>
          <a:prstGeom prst="rect">
            <a:avLst/>
          </a:prstGeom>
          <a:noFill/>
          <a:ln>
            <a:noFill/>
          </a:ln>
          <a:effectLst/>
          <a:extLst>
            <a:ext uri="{909E8E84-426E-40DD-AFC4-6F175D3DCCD1}">
              <a14:hiddenFill xmlns:a14="http://schemas.microsoft.com/office/drawing/2010/main">
                <a:gradFill rotWithShape="1">
                  <a:gsLst>
                    <a:gs pos="0">
                      <a:srgbClr val="FF99FF"/>
                    </a:gs>
                    <a:gs pos="100000">
                      <a:srgbClr val="00FFFF"/>
                    </a:gs>
                  </a:gsLst>
                  <a:lin ang="540000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u="sng">
                <a:solidFill>
                  <a:srgbClr val="3399FF"/>
                </a:solidFill>
                <a:latin typeface="Arial" charset="0"/>
                <a:cs typeface="Arial" charset="0"/>
              </a:rPr>
              <a:t>DHF Grades III &amp; IV: Volume Replacement Chart.</a:t>
            </a:r>
          </a:p>
        </p:txBody>
      </p:sp>
      <p:cxnSp>
        <p:nvCxnSpPr>
          <p:cNvPr id="4" name="Straight Connector 3"/>
          <p:cNvCxnSpPr/>
          <p:nvPr/>
        </p:nvCxnSpPr>
        <p:spPr>
          <a:xfrm>
            <a:off x="0" y="0"/>
            <a:ext cx="9144000" cy="68580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42231127"/>
      </p:ext>
    </p:extLst>
  </p:cSld>
  <p:clrMapOvr>
    <a:masterClrMapping/>
  </p:clrMapOvr>
  <p:transition spd="slow">
    <p:strip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Rate of infusion in DSS case</a:t>
            </a:r>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2550"/>
            <a:ext cx="91440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sz="2800" i="1" dirty="0"/>
              <a:t>Laboratory investigations (ABCS) for patients who present with profound shock</a:t>
            </a:r>
            <a:endParaRPr lang="en-GB" sz="2800" dirty="0"/>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411163"/>
          </a:xfrm>
        </p:spPr>
        <p:txBody>
          <a:bodyPr/>
          <a:lstStyle/>
          <a:p>
            <a:pPr fontAlgn="auto">
              <a:spcAft>
                <a:spcPts val="0"/>
              </a:spcAft>
              <a:defRPr/>
            </a:pPr>
            <a:r>
              <a:rPr lang="en-GB" sz="2400" dirty="0"/>
              <a:t>Volume replacement flow chart for patients with </a:t>
            </a:r>
            <a:r>
              <a:rPr lang="en-GB" sz="2400" dirty="0" smtClean="0"/>
              <a:t>DSS</a:t>
            </a:r>
            <a:endParaRPr lang="en-GB" sz="2400" dirty="0"/>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5325"/>
            <a:ext cx="9144000"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41" descr="thumbnai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304800"/>
            <a:ext cx="2743200" cy="2286000"/>
          </a:xfrm>
        </p:spPr>
      </p:pic>
      <p:pic>
        <p:nvPicPr>
          <p:cNvPr id="52227" name="Picture 25"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8600"/>
            <a:ext cx="2819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31" descr="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34340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39" descr="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267200"/>
            <a:ext cx="274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sz="2800" dirty="0"/>
              <a:t>Management of prolonged/profound shock: DHF Grade 4</a:t>
            </a:r>
          </a:p>
        </p:txBody>
      </p:sp>
      <p:sp>
        <p:nvSpPr>
          <p:cNvPr id="53251" name="Content Placeholder 1"/>
          <p:cNvSpPr>
            <a:spLocks noGrp="1"/>
          </p:cNvSpPr>
          <p:nvPr>
            <p:ph idx="1"/>
          </p:nvPr>
        </p:nvSpPr>
        <p:spPr/>
        <p:txBody>
          <a:bodyPr/>
          <a:lstStyle/>
          <a:p>
            <a:r>
              <a:rPr lang="en-GB" smtClean="0"/>
              <a:t>The initial fluid resuscitation in Grade 4 DHF is more vigorous. </a:t>
            </a:r>
          </a:p>
          <a:p>
            <a:r>
              <a:rPr lang="en-GB" smtClean="0"/>
              <a:t>Even mild hypotension should be treated aggressively. </a:t>
            </a:r>
          </a:p>
          <a:p>
            <a:r>
              <a:rPr lang="en-GB" b="1" i="1" smtClean="0"/>
              <a:t>10 ml/kg of bolus fluid should be given as fast as possible, ideally within 10 to 15 minutes. </a:t>
            </a:r>
          </a:p>
          <a:p>
            <a:r>
              <a:rPr lang="en-GB" smtClean="0"/>
              <a:t>When the blood pressure is restored, further intravenous fluid may be given as in Grade 3. </a:t>
            </a:r>
          </a:p>
        </p:txBody>
      </p:sp>
      <p:pic>
        <p:nvPicPr>
          <p:cNvPr id="532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sz="2800" dirty="0"/>
              <a:t>Management of prolonged/profound shock: DHF Grade 4</a:t>
            </a:r>
          </a:p>
        </p:txBody>
      </p:sp>
      <p:sp>
        <p:nvSpPr>
          <p:cNvPr id="54275" name="Content Placeholder 1"/>
          <p:cNvSpPr>
            <a:spLocks noGrp="1"/>
          </p:cNvSpPr>
          <p:nvPr>
            <p:ph idx="1"/>
          </p:nvPr>
        </p:nvSpPr>
        <p:spPr/>
        <p:txBody>
          <a:bodyPr/>
          <a:lstStyle/>
          <a:p>
            <a:r>
              <a:rPr lang="en-GB" b="1" i="1" smtClean="0"/>
              <a:t>If shock is not reversible after the first 10 ml/ kg, a repeat bolus of 10 ml/kg and laboratory results should be pursued and corrected as soon as possible. </a:t>
            </a:r>
          </a:p>
          <a:p>
            <a:r>
              <a:rPr lang="en-GB" smtClean="0"/>
              <a:t>Urgent blood transfusion should be considered as the next step (after reviewing the preresuscitation HCT) and followed up by closer monitoring, e.g. continuous bladder catheterization, central venous catheterization or arterial lines.</a:t>
            </a:r>
          </a:p>
        </p:txBody>
      </p:sp>
      <p:pic>
        <p:nvPicPr>
          <p:cNvPr id="542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sz="2800" dirty="0"/>
              <a:t>Management of prolonged/profound shock: DHF Grade 4</a:t>
            </a:r>
          </a:p>
        </p:txBody>
      </p:sp>
      <p:sp>
        <p:nvSpPr>
          <p:cNvPr id="2" name="Content Placeholder 1"/>
          <p:cNvSpPr>
            <a:spLocks noGrp="1"/>
          </p:cNvSpPr>
          <p:nvPr>
            <p:ph idx="1"/>
          </p:nvPr>
        </p:nvSpPr>
        <p:spPr/>
        <p:txBody>
          <a:bodyPr rtlCol="0">
            <a:normAutofit/>
          </a:bodyPr>
          <a:lstStyle/>
          <a:p>
            <a:pPr fontAlgn="auto">
              <a:spcAft>
                <a:spcPts val="0"/>
              </a:spcAft>
              <a:buFont typeface="Arial" pitchFamily="34" charset="0"/>
              <a:buChar char="•"/>
              <a:defRPr/>
            </a:pPr>
            <a:r>
              <a:rPr lang="en-GB" sz="2400" dirty="0" smtClean="0"/>
              <a:t>It </a:t>
            </a:r>
            <a:r>
              <a:rPr lang="en-GB" sz="2400" dirty="0"/>
              <a:t>should be noted that restoring the blood pressure is critical for survival and if this cannot </a:t>
            </a:r>
            <a:r>
              <a:rPr lang="en-GB" sz="2400" dirty="0" smtClean="0"/>
              <a:t>be achieved </a:t>
            </a:r>
            <a:r>
              <a:rPr lang="en-GB" sz="2400" dirty="0"/>
              <a:t>quickly then the </a:t>
            </a:r>
            <a:r>
              <a:rPr lang="en-GB" sz="2400" dirty="0">
                <a:solidFill>
                  <a:srgbClr val="C00000"/>
                </a:solidFill>
              </a:rPr>
              <a:t>prognosis is extremely grave. </a:t>
            </a:r>
            <a:endParaRPr lang="en-GB" sz="2400" dirty="0" smtClean="0">
              <a:solidFill>
                <a:srgbClr val="C00000"/>
              </a:solidFill>
            </a:endParaRPr>
          </a:p>
          <a:p>
            <a:pPr marL="114300" indent="0" fontAlgn="auto">
              <a:spcAft>
                <a:spcPts val="0"/>
              </a:spcAft>
              <a:buFont typeface="Arial" pitchFamily="34" charset="0"/>
              <a:buNone/>
              <a:defRPr/>
            </a:pPr>
            <a:endParaRPr lang="en-GB" sz="2400" dirty="0" smtClean="0"/>
          </a:p>
          <a:p>
            <a:pPr fontAlgn="auto">
              <a:spcAft>
                <a:spcPts val="0"/>
              </a:spcAft>
              <a:buFont typeface="Arial" pitchFamily="34" charset="0"/>
              <a:buChar char="•"/>
              <a:defRPr/>
            </a:pPr>
            <a:r>
              <a:rPr lang="en-GB" sz="2400" dirty="0" smtClean="0"/>
              <a:t>Inotropes </a:t>
            </a:r>
            <a:r>
              <a:rPr lang="en-GB" sz="2400" dirty="0"/>
              <a:t>may be used to support the </a:t>
            </a:r>
            <a:r>
              <a:rPr lang="en-GB" sz="2400" dirty="0" smtClean="0"/>
              <a:t>blood pressure</a:t>
            </a:r>
            <a:r>
              <a:rPr lang="en-GB" sz="2400" dirty="0"/>
              <a:t>, if volume replacement has been considered to be adequate such as in high central </a:t>
            </a:r>
            <a:r>
              <a:rPr lang="en-GB" sz="2400" dirty="0" smtClean="0"/>
              <a:t>venous pressure </a:t>
            </a:r>
            <a:r>
              <a:rPr lang="en-GB" sz="2400" dirty="0"/>
              <a:t>(CVP), or cardiomegaly, or in documented poor cardiac contractility</a:t>
            </a:r>
            <a:r>
              <a:rPr lang="en-GB" sz="2400" dirty="0" smtClean="0"/>
              <a:t>.</a:t>
            </a:r>
          </a:p>
          <a:p>
            <a:pPr fontAlgn="auto">
              <a:spcAft>
                <a:spcPts val="0"/>
              </a:spcAft>
              <a:buFont typeface="Arial" pitchFamily="34" charset="0"/>
              <a:buChar char="•"/>
              <a:defRPr/>
            </a:pPr>
            <a:endParaRPr lang="en-GB" sz="2400" dirty="0"/>
          </a:p>
        </p:txBody>
      </p:sp>
      <p:pic>
        <p:nvPicPr>
          <p:cNvPr id="553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pPr fontAlgn="auto">
              <a:spcAft>
                <a:spcPts val="0"/>
              </a:spcAft>
              <a:defRPr/>
            </a:pPr>
            <a:r>
              <a:rPr lang="en-GB" sz="2800" dirty="0"/>
              <a:t>Management of prolonged/profound shock: DHF Grade 4</a:t>
            </a:r>
          </a:p>
        </p:txBody>
      </p:sp>
      <p:sp>
        <p:nvSpPr>
          <p:cNvPr id="2" name="Content Placeholder 1"/>
          <p:cNvSpPr>
            <a:spLocks noGrp="1"/>
          </p:cNvSpPr>
          <p:nvPr>
            <p:ph idx="1"/>
          </p:nvPr>
        </p:nvSpPr>
        <p:spPr>
          <a:xfrm>
            <a:off x="457200" y="1600200"/>
            <a:ext cx="7620000" cy="4267200"/>
          </a:xfrm>
        </p:spPr>
        <p:txBody>
          <a:bodyPr rtlCol="0">
            <a:normAutofit lnSpcReduction="10000"/>
          </a:bodyPr>
          <a:lstStyle/>
          <a:p>
            <a:pPr fontAlgn="auto">
              <a:spcAft>
                <a:spcPts val="0"/>
              </a:spcAft>
              <a:buFont typeface="Arial" pitchFamily="34" charset="0"/>
              <a:buChar char="•"/>
              <a:defRPr/>
            </a:pPr>
            <a:r>
              <a:rPr lang="en-GB" dirty="0"/>
              <a:t>If blood pressure is restored after fluid resuscitation with or without blood transfusion, </a:t>
            </a:r>
            <a:r>
              <a:rPr lang="en-GB" dirty="0" smtClean="0"/>
              <a:t>and organ </a:t>
            </a:r>
            <a:r>
              <a:rPr lang="en-GB" dirty="0"/>
              <a:t>impairment is present, the patient has to be managed appropriately with special </a:t>
            </a:r>
            <a:r>
              <a:rPr lang="en-GB" dirty="0" smtClean="0"/>
              <a:t>supportive treatment</a:t>
            </a:r>
            <a:r>
              <a:rPr lang="en-GB" dirty="0"/>
              <a:t>. </a:t>
            </a:r>
            <a:endParaRPr lang="en-GB" dirty="0" smtClean="0"/>
          </a:p>
          <a:p>
            <a:pPr fontAlgn="auto">
              <a:spcAft>
                <a:spcPts val="0"/>
              </a:spcAft>
              <a:buFont typeface="Arial" pitchFamily="34" charset="0"/>
              <a:buChar char="•"/>
              <a:defRPr/>
            </a:pPr>
            <a:r>
              <a:rPr lang="en-GB" dirty="0" smtClean="0"/>
              <a:t>Examples </a:t>
            </a:r>
            <a:r>
              <a:rPr lang="en-GB" dirty="0"/>
              <a:t>of organ support are peritoneal dialysis, continuous renal replacement therapy</a:t>
            </a:r>
          </a:p>
          <a:p>
            <a:pPr fontAlgn="auto">
              <a:spcAft>
                <a:spcPts val="0"/>
              </a:spcAft>
              <a:buFont typeface="Arial" pitchFamily="34" charset="0"/>
              <a:buChar char="•"/>
              <a:defRPr/>
            </a:pPr>
            <a:r>
              <a:rPr lang="en-GB" dirty="0"/>
              <a:t>and mechanical ventilation.</a:t>
            </a:r>
          </a:p>
          <a:p>
            <a:pPr fontAlgn="auto">
              <a:spcAft>
                <a:spcPts val="0"/>
              </a:spcAft>
              <a:buFont typeface="Arial" pitchFamily="34" charset="0"/>
              <a:buChar char="•"/>
              <a:defRPr/>
            </a:pPr>
            <a:r>
              <a:rPr lang="en-GB" b="1" i="1" dirty="0"/>
              <a:t>If intravenous access cannot be obtained urgently, try oral electrolyte solution if the </a:t>
            </a:r>
            <a:r>
              <a:rPr lang="en-GB" b="1" i="1" dirty="0" smtClean="0"/>
              <a:t>patient is </a:t>
            </a:r>
            <a:r>
              <a:rPr lang="en-GB" b="1" i="1" dirty="0"/>
              <a:t>conscious or the </a:t>
            </a:r>
            <a:r>
              <a:rPr lang="en-GB" b="1" i="1" dirty="0" err="1"/>
              <a:t>intraosseous</a:t>
            </a:r>
            <a:r>
              <a:rPr lang="en-GB" b="1" i="1" dirty="0"/>
              <a:t> route if otherwise. The </a:t>
            </a:r>
            <a:r>
              <a:rPr lang="en-GB" b="1" i="1" dirty="0" err="1"/>
              <a:t>intraosseous</a:t>
            </a:r>
            <a:r>
              <a:rPr lang="en-GB" b="1" i="1" dirty="0"/>
              <a:t> access is life-saving </a:t>
            </a:r>
            <a:r>
              <a:rPr lang="en-GB" b="1" i="1" dirty="0" smtClean="0"/>
              <a:t>and should </a:t>
            </a:r>
            <a:r>
              <a:rPr lang="en-GB" b="1" i="1" dirty="0"/>
              <a:t>be attempted after 2–5 minutes or after two failed attempts at peripheral venous </a:t>
            </a:r>
            <a:r>
              <a:rPr lang="en-GB" b="1" i="1" dirty="0" smtClean="0"/>
              <a:t>access or </a:t>
            </a:r>
            <a:r>
              <a:rPr lang="en-GB" b="1" i="1" dirty="0"/>
              <a:t>after the oral route fails.</a:t>
            </a:r>
            <a:endParaRPr lang="en-GB" dirty="0"/>
          </a:p>
        </p:txBody>
      </p:sp>
      <p:pic>
        <p:nvPicPr>
          <p:cNvPr id="563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Management of severe haemorrhage</a:t>
            </a:r>
          </a:p>
        </p:txBody>
      </p:sp>
      <p:sp>
        <p:nvSpPr>
          <p:cNvPr id="57347" name="Content Placeholder 1"/>
          <p:cNvSpPr>
            <a:spLocks noGrp="1"/>
          </p:cNvSpPr>
          <p:nvPr>
            <p:ph idx="1"/>
          </p:nvPr>
        </p:nvSpPr>
        <p:spPr/>
        <p:txBody>
          <a:bodyPr/>
          <a:lstStyle/>
          <a:p>
            <a:r>
              <a:rPr lang="en-GB" smtClean="0"/>
              <a:t>If the source of bleeding is identified, attempts should be made to stop the bleeding if possible. </a:t>
            </a:r>
          </a:p>
          <a:p>
            <a:r>
              <a:rPr lang="en-GB" smtClean="0"/>
              <a:t>Urgent blood transfusion is life-saving and should not be delayed till the HCT drops to low levels. </a:t>
            </a:r>
          </a:p>
          <a:p>
            <a:r>
              <a:rPr lang="en-GB" smtClean="0"/>
              <a:t>If blood loss can be quantified, this should be replaced. However, if this cannot be quantified, aliquots of 10 ml/kg of fresh whole blood or 5 ml/kg of freshly packed red cells should be transfused and response evaluated. The patient may require one or more aliquot.</a:t>
            </a:r>
          </a:p>
        </p:txBody>
      </p:sp>
      <p:pic>
        <p:nvPicPr>
          <p:cNvPr id="573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Primary triage</a:t>
            </a:r>
          </a:p>
        </p:txBody>
      </p:sp>
      <p:sp>
        <p:nvSpPr>
          <p:cNvPr id="15363" name="Content Placeholder 1"/>
          <p:cNvSpPr>
            <a:spLocks noGrp="1"/>
          </p:cNvSpPr>
          <p:nvPr>
            <p:ph idx="1"/>
          </p:nvPr>
        </p:nvSpPr>
        <p:spPr/>
        <p:txBody>
          <a:bodyPr/>
          <a:lstStyle/>
          <a:p>
            <a:r>
              <a:rPr lang="en-GB" smtClean="0">
                <a:solidFill>
                  <a:srgbClr val="C00000"/>
                </a:solidFill>
              </a:rPr>
              <a:t>History</a:t>
            </a:r>
            <a:r>
              <a:rPr lang="en-GB" smtClean="0"/>
              <a:t> of the duration of fever and warning signs of high-risk patients to be assessed by a trained nurse or staff, not necessarily medical.</a:t>
            </a:r>
          </a:p>
          <a:p>
            <a:r>
              <a:rPr lang="en-GB" smtClean="0">
                <a:solidFill>
                  <a:srgbClr val="C00000"/>
                </a:solidFill>
              </a:rPr>
              <a:t>Tourniquet test </a:t>
            </a:r>
            <a:r>
              <a:rPr lang="en-GB" smtClean="0"/>
              <a:t>to be conducted by trained personnel </a:t>
            </a:r>
          </a:p>
          <a:p>
            <a:pPr lvl="1"/>
            <a:r>
              <a:rPr lang="en-GB" smtClean="0"/>
              <a:t>If there is not enough staff, just inflate the pressure to 80 mmHg for &gt;12 years of age and 60 mmHg for children aged 5 to 12 years for five minutes).</a:t>
            </a:r>
          </a:p>
          <a:p>
            <a:r>
              <a:rPr lang="en-GB" smtClean="0">
                <a:solidFill>
                  <a:srgbClr val="C00000"/>
                </a:solidFill>
              </a:rPr>
              <a:t>Vital signs</a:t>
            </a:r>
            <a:r>
              <a:rPr lang="en-GB" smtClean="0"/>
              <a:t>, including temperature, blood pressure, pulse rate, respiratory rate and  peripheral perfusion, to be checked by trained nurse or medical assistant.</a:t>
            </a: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Management of severe haemorrhage</a:t>
            </a:r>
          </a:p>
        </p:txBody>
      </p:sp>
      <p:sp>
        <p:nvSpPr>
          <p:cNvPr id="58371" name="Content Placeholder 1"/>
          <p:cNvSpPr>
            <a:spLocks noGrp="1"/>
          </p:cNvSpPr>
          <p:nvPr>
            <p:ph idx="1"/>
          </p:nvPr>
        </p:nvSpPr>
        <p:spPr/>
        <p:txBody>
          <a:bodyPr/>
          <a:lstStyle/>
          <a:p>
            <a:r>
              <a:rPr lang="en-GB" smtClean="0"/>
              <a:t>In gastrointestinal bleeding, H-2 antagonists and proton pump inhibitors have been used, but there has been no proper study to show its efficacy.</a:t>
            </a:r>
          </a:p>
          <a:p>
            <a:r>
              <a:rPr lang="en-GB" smtClean="0"/>
              <a:t>There is no evidence to support the use of blood components such as platelet concentrates, fresh frozen plasma or cryoprecipitate. Its use could contribute to fluid overload.</a:t>
            </a:r>
          </a:p>
          <a:p>
            <a:r>
              <a:rPr lang="en-GB" smtClean="0"/>
              <a:t>Recombinant Factor VII might be helpful in some patients without organ failure, but it is very expensive and generally not available.</a:t>
            </a:r>
          </a:p>
        </p:txBody>
      </p:sp>
      <p:pic>
        <p:nvPicPr>
          <p:cNvPr id="583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Management of high-risk </a:t>
            </a:r>
            <a:r>
              <a:rPr lang="en-GB" dirty="0" smtClean="0"/>
              <a:t>patients </a:t>
            </a:r>
            <a:r>
              <a:rPr lang="en-GB" u="sng" dirty="0" smtClean="0">
                <a:solidFill>
                  <a:srgbClr val="C00000"/>
                </a:solidFill>
              </a:rPr>
              <a:t>(In Special Situations)</a:t>
            </a:r>
            <a:endParaRPr lang="en-GB" u="sng" dirty="0">
              <a:solidFill>
                <a:srgbClr val="C00000"/>
              </a:solidFill>
            </a:endParaRPr>
          </a:p>
        </p:txBody>
      </p:sp>
      <p:sp>
        <p:nvSpPr>
          <p:cNvPr id="59395" name="Content Placeholder 1"/>
          <p:cNvSpPr>
            <a:spLocks noGrp="1"/>
          </p:cNvSpPr>
          <p:nvPr>
            <p:ph idx="1"/>
          </p:nvPr>
        </p:nvSpPr>
        <p:spPr/>
        <p:txBody>
          <a:bodyPr/>
          <a:lstStyle/>
          <a:p>
            <a:r>
              <a:rPr lang="en-GB" b="1" u="sng" smtClean="0"/>
              <a:t>Obese patients</a:t>
            </a:r>
            <a:r>
              <a:rPr lang="en-GB" u="sng" smtClean="0"/>
              <a:t> </a:t>
            </a:r>
            <a:r>
              <a:rPr lang="en-GB" smtClean="0"/>
              <a:t>have less respiratory reserves and care should be taken to avoid excessive intravenous fluid infusions. </a:t>
            </a:r>
          </a:p>
          <a:p>
            <a:r>
              <a:rPr lang="en-GB" b="1" u="sng" smtClean="0"/>
              <a:t>Infants</a:t>
            </a:r>
            <a:r>
              <a:rPr lang="en-GB" u="sng" smtClean="0"/>
              <a:t> </a:t>
            </a:r>
            <a:r>
              <a:rPr lang="en-GB" smtClean="0"/>
              <a:t>also have less respiratory reserves and are more susceptible to liver impairment and electrolyte imbalance. Infants should, therefore, be evaluated more frequently for oral fluid intake and urine output.</a:t>
            </a:r>
          </a:p>
          <a:p>
            <a:r>
              <a:rPr lang="en-GB" smtClean="0"/>
              <a:t>Intravenous insulin is usually required to control the blood sugar levels in dengue patients with </a:t>
            </a:r>
            <a:r>
              <a:rPr lang="en-GB" b="1" u="sng" smtClean="0"/>
              <a:t>diabetes mellitus</a:t>
            </a:r>
            <a:r>
              <a:rPr lang="en-GB" u="sng" smtClean="0"/>
              <a:t>. </a:t>
            </a:r>
            <a:r>
              <a:rPr lang="en-GB" smtClean="0"/>
              <a:t>Non-glucose containing crystalloids should be used.</a:t>
            </a:r>
          </a:p>
        </p:txBody>
      </p:sp>
      <p:pic>
        <p:nvPicPr>
          <p:cNvPr id="593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Management of high-risk patients</a:t>
            </a:r>
          </a:p>
        </p:txBody>
      </p:sp>
      <p:sp>
        <p:nvSpPr>
          <p:cNvPr id="60419" name="Content Placeholder 1"/>
          <p:cNvSpPr>
            <a:spLocks noGrp="1"/>
          </p:cNvSpPr>
          <p:nvPr>
            <p:ph idx="1"/>
          </p:nvPr>
        </p:nvSpPr>
        <p:spPr/>
        <p:txBody>
          <a:bodyPr/>
          <a:lstStyle/>
          <a:p>
            <a:r>
              <a:rPr lang="en-GB" b="1" u="sng" smtClean="0"/>
              <a:t>Pregnant women</a:t>
            </a:r>
            <a:r>
              <a:rPr lang="en-GB" u="sng" smtClean="0"/>
              <a:t> </a:t>
            </a:r>
            <a:r>
              <a:rPr lang="en-GB" smtClean="0"/>
              <a:t>with dengue should be admitted early to intensely monitor disease progress. Joint care among obstetrics, medicine and paediatrics specialities is essential. Families may have to be counselled in some severe situations. Amount and rate of IV fluid for pregnant women should be similar to those for non-pregnant woman using pre-pregnant weight for calculation.</a:t>
            </a:r>
          </a:p>
          <a:p>
            <a:r>
              <a:rPr lang="en-GB" smtClean="0"/>
              <a:t>Patients with </a:t>
            </a:r>
            <a:r>
              <a:rPr lang="en-GB" b="1" u="sng" smtClean="0"/>
              <a:t>hypertension</a:t>
            </a:r>
            <a:r>
              <a:rPr lang="en-GB" smtClean="0"/>
              <a:t> may be on anti-hypertensive therapy that masks the cardiovascular response in shock. A blood pressure that is perceived to be normal may in fact be low for these patients.</a:t>
            </a:r>
          </a:p>
        </p:txBody>
      </p:sp>
      <p:pic>
        <p:nvPicPr>
          <p:cNvPr id="604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Management of high-risk patients</a:t>
            </a:r>
          </a:p>
        </p:txBody>
      </p:sp>
      <p:sp>
        <p:nvSpPr>
          <p:cNvPr id="61443" name="Content Placeholder 1"/>
          <p:cNvSpPr>
            <a:spLocks noGrp="1"/>
          </p:cNvSpPr>
          <p:nvPr>
            <p:ph idx="1"/>
          </p:nvPr>
        </p:nvSpPr>
        <p:spPr/>
        <p:txBody>
          <a:bodyPr/>
          <a:lstStyle/>
          <a:p>
            <a:r>
              <a:rPr lang="en-GB" b="1" u="sng" smtClean="0"/>
              <a:t>Anti-coagulant therapy</a:t>
            </a:r>
            <a:r>
              <a:rPr lang="en-GB" u="sng" smtClean="0"/>
              <a:t> </a:t>
            </a:r>
            <a:r>
              <a:rPr lang="en-GB" smtClean="0"/>
              <a:t>may have to be stopped temporarily during the critical period.</a:t>
            </a:r>
          </a:p>
          <a:p>
            <a:endParaRPr lang="en-GB" smtClean="0"/>
          </a:p>
          <a:p>
            <a:r>
              <a:rPr lang="en-GB" b="1" u="sng" smtClean="0"/>
              <a:t>Haemolytic diseases and haemoglobinopathies:</a:t>
            </a:r>
            <a:r>
              <a:rPr lang="en-GB" u="sng" smtClean="0"/>
              <a:t> </a:t>
            </a:r>
            <a:r>
              <a:rPr lang="en-GB" smtClean="0"/>
              <a:t>These patients are at risk of haemolysis and will require blood transfusion. Caution should accompany hyperhydration and alkalinization therapy, which can cause fluid overload and hypocalcemia.</a:t>
            </a:r>
          </a:p>
        </p:txBody>
      </p:sp>
      <p:pic>
        <p:nvPicPr>
          <p:cNvPr id="614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Management of high-risk patients</a:t>
            </a:r>
          </a:p>
        </p:txBody>
      </p:sp>
      <p:sp>
        <p:nvSpPr>
          <p:cNvPr id="2" name="Content Placeholder 1"/>
          <p:cNvSpPr>
            <a:spLocks noGrp="1"/>
          </p:cNvSpPr>
          <p:nvPr>
            <p:ph idx="1"/>
          </p:nvPr>
        </p:nvSpPr>
        <p:spPr/>
        <p:txBody>
          <a:bodyPr rtlCol="0">
            <a:normAutofit/>
          </a:bodyPr>
          <a:lstStyle/>
          <a:p>
            <a:pPr fontAlgn="auto">
              <a:spcAft>
                <a:spcPts val="0"/>
              </a:spcAft>
              <a:buFont typeface="Arial" pitchFamily="34" charset="0"/>
              <a:buChar char="•"/>
              <a:defRPr/>
            </a:pPr>
            <a:r>
              <a:rPr lang="en-GB" b="1" u="sng" dirty="0"/>
              <a:t>Congenital and ischaemic heart diseases:</a:t>
            </a:r>
            <a:r>
              <a:rPr lang="en-GB" u="sng" dirty="0"/>
              <a:t> </a:t>
            </a:r>
            <a:r>
              <a:rPr lang="en-GB" dirty="0"/>
              <a:t>Fluid therapy should be more cautious as </a:t>
            </a:r>
            <a:r>
              <a:rPr lang="en-GB" dirty="0" smtClean="0"/>
              <a:t>they may </a:t>
            </a:r>
            <a:r>
              <a:rPr lang="en-GB" dirty="0"/>
              <a:t>have less cardiac reserves</a:t>
            </a:r>
            <a:r>
              <a:rPr lang="en-GB" dirty="0" smtClean="0"/>
              <a:t>.</a:t>
            </a:r>
          </a:p>
          <a:p>
            <a:pPr marL="114300" indent="0" fontAlgn="auto">
              <a:spcAft>
                <a:spcPts val="0"/>
              </a:spcAft>
              <a:buFont typeface="Arial" pitchFamily="34" charset="0"/>
              <a:buNone/>
              <a:defRPr/>
            </a:pPr>
            <a:endParaRPr lang="en-GB" dirty="0"/>
          </a:p>
          <a:p>
            <a:pPr fontAlgn="auto">
              <a:spcAft>
                <a:spcPts val="0"/>
              </a:spcAft>
              <a:buFont typeface="Arial" pitchFamily="34" charset="0"/>
              <a:buChar char="•"/>
              <a:defRPr/>
            </a:pPr>
            <a:r>
              <a:rPr lang="en-GB" b="1" u="sng" dirty="0" smtClean="0"/>
              <a:t>Patients </a:t>
            </a:r>
            <a:r>
              <a:rPr lang="en-GB" b="1" u="sng" dirty="0"/>
              <a:t>on steroid therapy</a:t>
            </a:r>
            <a:r>
              <a:rPr lang="en-GB" u="sng" dirty="0"/>
              <a:t>,</a:t>
            </a:r>
            <a:r>
              <a:rPr lang="en-GB" dirty="0"/>
              <a:t> continued steroid treatment is recommended but the </a:t>
            </a:r>
            <a:r>
              <a:rPr lang="en-GB" dirty="0" smtClean="0"/>
              <a:t>route may </a:t>
            </a:r>
            <a:r>
              <a:rPr lang="en-GB" dirty="0"/>
              <a:t>be changed.</a:t>
            </a:r>
          </a:p>
        </p:txBody>
      </p:sp>
      <p:pic>
        <p:nvPicPr>
          <p:cNvPr id="624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lang="en-GB" dirty="0"/>
              <a:t>Management of convalescence</a:t>
            </a:r>
          </a:p>
        </p:txBody>
      </p:sp>
      <p:sp>
        <p:nvSpPr>
          <p:cNvPr id="63491" name="Content Placeholder 1"/>
          <p:cNvSpPr>
            <a:spLocks noGrp="1"/>
          </p:cNvSpPr>
          <p:nvPr>
            <p:ph idx="1"/>
          </p:nvPr>
        </p:nvSpPr>
        <p:spPr/>
        <p:txBody>
          <a:bodyPr/>
          <a:lstStyle/>
          <a:p>
            <a:r>
              <a:rPr lang="en-GB" sz="2400" smtClean="0"/>
              <a:t>Convalescence can be recognized by the improvement in clinical parameters, appetite and general well-being.</a:t>
            </a:r>
          </a:p>
          <a:p>
            <a:endParaRPr lang="en-GB" sz="2400" smtClean="0"/>
          </a:p>
          <a:p>
            <a:r>
              <a:rPr lang="en-GB" sz="2400" smtClean="0"/>
              <a:t>Haemodynamic state such as good peripheral perfusion and stable vital signs should be observed.</a:t>
            </a:r>
          </a:p>
          <a:p>
            <a:endParaRPr lang="en-GB" sz="2400" smtClean="0"/>
          </a:p>
          <a:p>
            <a:r>
              <a:rPr lang="en-GB" sz="2400" smtClean="0"/>
              <a:t>Decrease of HCT to baseline or below and dieresis are usually observed.</a:t>
            </a:r>
          </a:p>
          <a:p>
            <a:endParaRPr lang="en-GB" sz="2400" b="1" smtClean="0"/>
          </a:p>
          <a:p>
            <a:r>
              <a:rPr lang="en-GB" sz="2400" b="1" smtClean="0"/>
              <a:t>Intravenous fluid should be discontinued.</a:t>
            </a:r>
          </a:p>
        </p:txBody>
      </p:sp>
      <p:pic>
        <p:nvPicPr>
          <p:cNvPr id="634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lang="en-GB" dirty="0"/>
              <a:t>Management of convalescence</a:t>
            </a:r>
          </a:p>
        </p:txBody>
      </p:sp>
      <p:sp>
        <p:nvSpPr>
          <p:cNvPr id="64515" name="Content Placeholder 1"/>
          <p:cNvSpPr>
            <a:spLocks noGrp="1"/>
          </p:cNvSpPr>
          <p:nvPr>
            <p:ph idx="1"/>
          </p:nvPr>
        </p:nvSpPr>
        <p:spPr/>
        <p:txBody>
          <a:bodyPr/>
          <a:lstStyle/>
          <a:p>
            <a:r>
              <a:rPr lang="en-GB" smtClean="0"/>
              <a:t>In those patients with massive effusion and ascites, hypervolemia may occur and diuretic therapy may be necessary to prevent pulmonary oedema.</a:t>
            </a:r>
          </a:p>
          <a:p>
            <a:r>
              <a:rPr lang="en-GB" smtClean="0"/>
              <a:t>Hypokalemia may be present due to stress and diuresis and should be corrected with potassium-rich fruits or supplements.</a:t>
            </a:r>
          </a:p>
          <a:p>
            <a:r>
              <a:rPr lang="en-GB" smtClean="0"/>
              <a:t>Bradycardia is commonly found and requires intense monitoring for possible rare complications such as heart block or ventricular premature contraction (VPC).</a:t>
            </a:r>
          </a:p>
          <a:p>
            <a:r>
              <a:rPr lang="en-GB" smtClean="0"/>
              <a:t>Convalescence rash is found in 20%–30% of patients.</a:t>
            </a:r>
          </a:p>
        </p:txBody>
      </p:sp>
      <p:pic>
        <p:nvPicPr>
          <p:cNvPr id="645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0" y="0"/>
            <a:ext cx="9144000" cy="519113"/>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sz="2800" b="1">
                <a:solidFill>
                  <a:schemeClr val="tx2"/>
                </a:solidFill>
                <a:latin typeface="Tahoma" pitchFamily="34" charset="0"/>
                <a:cs typeface="Times New Roman" pitchFamily="18" charset="0"/>
              </a:rPr>
              <a:t>CONVALESCENT  CONFLUENT  PETECHIAE  RASH</a:t>
            </a:r>
            <a:r>
              <a:rPr lang="en-US" b="1">
                <a:solidFill>
                  <a:schemeClr val="tx2"/>
                </a:solidFill>
                <a:latin typeface="Tahoma" pitchFamily="34" charset="0"/>
              </a:rPr>
              <a:t> </a:t>
            </a:r>
          </a:p>
        </p:txBody>
      </p:sp>
      <p:pic>
        <p:nvPicPr>
          <p:cNvPr id="65539" name="Picture 3" descr="C:\Documents and Settings\Tanjid\Desktop\Snap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297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2" descr="Purpura 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Signs of recovery</a:t>
            </a:r>
          </a:p>
        </p:txBody>
      </p:sp>
      <p:sp>
        <p:nvSpPr>
          <p:cNvPr id="67587" name="Content Placeholder 1"/>
          <p:cNvSpPr>
            <a:spLocks noGrp="1"/>
          </p:cNvSpPr>
          <p:nvPr>
            <p:ph idx="1"/>
          </p:nvPr>
        </p:nvSpPr>
        <p:spPr/>
        <p:txBody>
          <a:bodyPr/>
          <a:lstStyle/>
          <a:p>
            <a:r>
              <a:rPr lang="en-GB" smtClean="0"/>
              <a:t>Stable pulse, blood pressure and breathing rate.</a:t>
            </a:r>
          </a:p>
          <a:p>
            <a:r>
              <a:rPr lang="en-GB" smtClean="0"/>
              <a:t>Normal temperature.</a:t>
            </a:r>
          </a:p>
          <a:p>
            <a:r>
              <a:rPr lang="en-GB" smtClean="0"/>
              <a:t>No evidence of external or internal bleeding.</a:t>
            </a:r>
          </a:p>
          <a:p>
            <a:r>
              <a:rPr lang="en-GB" smtClean="0"/>
              <a:t>Return of appetite.</a:t>
            </a:r>
          </a:p>
          <a:p>
            <a:r>
              <a:rPr lang="pt-BR" smtClean="0"/>
              <a:t>No vomiting, no abdominal pain.</a:t>
            </a:r>
          </a:p>
          <a:p>
            <a:r>
              <a:rPr lang="en-GB" smtClean="0"/>
              <a:t>Good urinary output.</a:t>
            </a:r>
          </a:p>
          <a:p>
            <a:r>
              <a:rPr lang="en-GB" smtClean="0"/>
              <a:t>Stable haematocrit at baseline level.</a:t>
            </a:r>
          </a:p>
          <a:p>
            <a:r>
              <a:rPr lang="en-GB" smtClean="0"/>
              <a:t>Convalescent confluent petechiae rash or itching, especially on the extremities.</a:t>
            </a:r>
          </a:p>
        </p:txBody>
      </p:sp>
      <p:pic>
        <p:nvPicPr>
          <p:cNvPr id="675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normAutofit fontScale="90000"/>
          </a:bodyPr>
          <a:lstStyle/>
          <a:p>
            <a:pPr fontAlgn="auto">
              <a:spcAft>
                <a:spcPts val="0"/>
              </a:spcAft>
              <a:defRPr/>
            </a:pPr>
            <a:r>
              <a:rPr lang="en-US" dirty="0" smtClean="0"/>
              <a:t> Tourniquets test and capillary refill time(CRT)</a:t>
            </a:r>
            <a:endParaRPr lang="en-US" dirty="0"/>
          </a:p>
        </p:txBody>
      </p:sp>
      <p:pic>
        <p:nvPicPr>
          <p:cNvPr id="16387" name="Picture 43" descr="thumbnai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752600"/>
            <a:ext cx="4343400" cy="2438400"/>
          </a:xfrm>
        </p:spPr>
      </p:pic>
      <p:sp>
        <p:nvSpPr>
          <p:cNvPr id="16388" name="TextBox 5"/>
          <p:cNvSpPr txBox="1">
            <a:spLocks noChangeArrowheads="1"/>
          </p:cNvSpPr>
          <p:nvPr/>
        </p:nvSpPr>
        <p:spPr bwMode="auto">
          <a:xfrm>
            <a:off x="685800" y="4800600"/>
            <a:ext cx="7010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solidFill>
                  <a:srgbClr val="7030A0"/>
                </a:solidFill>
              </a:rPr>
              <a:t>CRT:</a:t>
            </a:r>
          </a:p>
          <a:p>
            <a:r>
              <a:rPr lang="en-US" sz="2400" b="1">
                <a:solidFill>
                  <a:srgbClr val="7030A0"/>
                </a:solidFill>
              </a:rPr>
              <a:t>Pressing the nail of the thumb of left hand in rt handed person or vice versa till blancing and then release suddenly. The time taken for flushing is the CRT</a:t>
            </a:r>
          </a:p>
        </p:txBody>
      </p:sp>
    </p:spTree>
  </p:cSld>
  <p:clrMapOvr>
    <a:masterClrMapping/>
  </p:clrMapOvr>
  <p:transition spd="slow">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a:t>Criteria for discharging patients</a:t>
            </a:r>
          </a:p>
        </p:txBody>
      </p:sp>
      <p:sp>
        <p:nvSpPr>
          <p:cNvPr id="2" name="Content Placeholder 1"/>
          <p:cNvSpPr>
            <a:spLocks noGrp="1"/>
          </p:cNvSpPr>
          <p:nvPr>
            <p:ph idx="1"/>
          </p:nvPr>
        </p:nvSpPr>
        <p:spPr>
          <a:xfrm>
            <a:off x="457200" y="1600200"/>
            <a:ext cx="7620000" cy="4495800"/>
          </a:xfrm>
        </p:spPr>
        <p:txBody>
          <a:bodyPr rtlCol="0">
            <a:normAutofit lnSpcReduction="10000"/>
          </a:bodyPr>
          <a:lstStyle/>
          <a:p>
            <a:pPr fontAlgn="auto">
              <a:spcAft>
                <a:spcPts val="0"/>
              </a:spcAft>
              <a:buFont typeface="Arial" pitchFamily="34" charset="0"/>
              <a:buChar char="•"/>
              <a:defRPr/>
            </a:pPr>
            <a:r>
              <a:rPr lang="en-GB" dirty="0"/>
              <a:t>Absence of fever for at least 24 hours without the use of anti-fever therapy.</a:t>
            </a:r>
          </a:p>
          <a:p>
            <a:pPr fontAlgn="auto">
              <a:spcAft>
                <a:spcPts val="0"/>
              </a:spcAft>
              <a:buFont typeface="Arial" pitchFamily="34" charset="0"/>
              <a:buChar char="•"/>
              <a:defRPr/>
            </a:pPr>
            <a:r>
              <a:rPr lang="en-GB" dirty="0" smtClean="0"/>
              <a:t>Return </a:t>
            </a:r>
            <a:r>
              <a:rPr lang="en-GB" dirty="0"/>
              <a:t>of appetite.</a:t>
            </a:r>
          </a:p>
          <a:p>
            <a:pPr fontAlgn="auto">
              <a:spcAft>
                <a:spcPts val="0"/>
              </a:spcAft>
              <a:buFont typeface="Arial" pitchFamily="34" charset="0"/>
              <a:buChar char="•"/>
              <a:defRPr/>
            </a:pPr>
            <a:r>
              <a:rPr lang="en-GB" dirty="0" smtClean="0"/>
              <a:t>Visible </a:t>
            </a:r>
            <a:r>
              <a:rPr lang="en-GB" dirty="0"/>
              <a:t>clinical improvement.</a:t>
            </a:r>
          </a:p>
          <a:p>
            <a:pPr fontAlgn="auto">
              <a:spcAft>
                <a:spcPts val="0"/>
              </a:spcAft>
              <a:buFont typeface="Arial" pitchFamily="34" charset="0"/>
              <a:buChar char="•"/>
              <a:defRPr/>
            </a:pPr>
            <a:r>
              <a:rPr lang="en-GB" dirty="0" smtClean="0"/>
              <a:t>Satisfactory </a:t>
            </a:r>
            <a:r>
              <a:rPr lang="en-GB" dirty="0"/>
              <a:t>urine output.</a:t>
            </a:r>
          </a:p>
          <a:p>
            <a:pPr fontAlgn="auto">
              <a:spcAft>
                <a:spcPts val="0"/>
              </a:spcAft>
              <a:buFont typeface="Arial" pitchFamily="34" charset="0"/>
              <a:buChar char="•"/>
              <a:defRPr/>
            </a:pPr>
            <a:r>
              <a:rPr lang="en-GB" dirty="0" smtClean="0"/>
              <a:t>A </a:t>
            </a:r>
            <a:r>
              <a:rPr lang="en-GB" dirty="0"/>
              <a:t>minimum of 2–3 days have elapsed after recovery from shock.</a:t>
            </a:r>
          </a:p>
          <a:p>
            <a:pPr fontAlgn="auto">
              <a:spcAft>
                <a:spcPts val="0"/>
              </a:spcAft>
              <a:buFont typeface="Arial" pitchFamily="34" charset="0"/>
              <a:buChar char="•"/>
              <a:defRPr/>
            </a:pPr>
            <a:r>
              <a:rPr lang="en-GB" dirty="0" smtClean="0"/>
              <a:t>No </a:t>
            </a:r>
            <a:r>
              <a:rPr lang="en-GB" dirty="0"/>
              <a:t>respiratory distress from pleural effusion and no ascites.</a:t>
            </a:r>
          </a:p>
          <a:p>
            <a:pPr fontAlgn="auto">
              <a:spcAft>
                <a:spcPts val="0"/>
              </a:spcAft>
              <a:buFont typeface="Arial" pitchFamily="34" charset="0"/>
              <a:buChar char="•"/>
              <a:defRPr/>
            </a:pPr>
            <a:r>
              <a:rPr lang="en-GB" dirty="0" smtClean="0"/>
              <a:t>Platelet </a:t>
            </a:r>
            <a:r>
              <a:rPr lang="en-GB" dirty="0"/>
              <a:t>count of more than 50 000/mm3. If not, patients can be recommended to </a:t>
            </a:r>
            <a:r>
              <a:rPr lang="en-GB" dirty="0" smtClean="0"/>
              <a:t>avoid traumatic </a:t>
            </a:r>
            <a:r>
              <a:rPr lang="en-GB" dirty="0"/>
              <a:t>activities for at least 1–2 weeks for platelet count to become normal. In </a:t>
            </a:r>
            <a:r>
              <a:rPr lang="en-GB" dirty="0" smtClean="0"/>
              <a:t>most uncomplicated </a:t>
            </a:r>
            <a:r>
              <a:rPr lang="en-GB" dirty="0"/>
              <a:t>cases, platelet rises to normal within 3–5 days.</a:t>
            </a:r>
          </a:p>
        </p:txBody>
      </p:sp>
      <p:pic>
        <p:nvPicPr>
          <p:cNvPr id="686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Management of complications</a:t>
            </a:r>
          </a:p>
        </p:txBody>
      </p:sp>
      <p:sp>
        <p:nvSpPr>
          <p:cNvPr id="2" name="Content Placeholder 1"/>
          <p:cNvSpPr>
            <a:spLocks noGrp="1"/>
          </p:cNvSpPr>
          <p:nvPr>
            <p:ph idx="1"/>
          </p:nvPr>
        </p:nvSpPr>
        <p:spPr/>
        <p:txBody>
          <a:bodyPr rtlCol="0">
            <a:normAutofit/>
          </a:bodyPr>
          <a:lstStyle/>
          <a:p>
            <a:pPr marL="114300" indent="0" fontAlgn="auto">
              <a:spcAft>
                <a:spcPts val="0"/>
              </a:spcAft>
              <a:buFont typeface="Arial" pitchFamily="34" charset="0"/>
              <a:buNone/>
              <a:defRPr/>
            </a:pPr>
            <a:endParaRPr lang="en-GB" sz="2800" dirty="0" smtClean="0"/>
          </a:p>
          <a:p>
            <a:pPr fontAlgn="auto">
              <a:spcAft>
                <a:spcPts val="0"/>
              </a:spcAft>
              <a:buFont typeface="Arial" pitchFamily="34" charset="0"/>
              <a:buChar char="•"/>
              <a:defRPr/>
            </a:pPr>
            <a:r>
              <a:rPr lang="en-GB" sz="2800" dirty="0" smtClean="0"/>
              <a:t>Detection </a:t>
            </a:r>
            <a:r>
              <a:rPr lang="en-GB" sz="2800" dirty="0"/>
              <a:t>of fluid overload in </a:t>
            </a:r>
            <a:r>
              <a:rPr lang="en-GB" sz="2800" dirty="0" smtClean="0"/>
              <a:t>patients</a:t>
            </a:r>
          </a:p>
          <a:p>
            <a:pPr fontAlgn="auto">
              <a:spcAft>
                <a:spcPts val="0"/>
              </a:spcAft>
              <a:buFont typeface="Arial" pitchFamily="34" charset="0"/>
              <a:buChar char="•"/>
              <a:defRPr/>
            </a:pPr>
            <a:endParaRPr lang="en-GB" sz="2800" dirty="0"/>
          </a:p>
          <a:p>
            <a:pPr fontAlgn="auto">
              <a:spcAft>
                <a:spcPts val="0"/>
              </a:spcAft>
              <a:buFont typeface="Arial" pitchFamily="34" charset="0"/>
              <a:buChar char="•"/>
              <a:defRPr/>
            </a:pPr>
            <a:r>
              <a:rPr lang="en-GB" sz="2800" dirty="0"/>
              <a:t>Management of fluid </a:t>
            </a:r>
            <a:r>
              <a:rPr lang="en-GB" sz="2800" dirty="0" smtClean="0"/>
              <a:t>overload</a:t>
            </a:r>
          </a:p>
          <a:p>
            <a:pPr fontAlgn="auto">
              <a:spcAft>
                <a:spcPts val="0"/>
              </a:spcAft>
              <a:buFont typeface="Arial" pitchFamily="34" charset="0"/>
              <a:buChar char="•"/>
              <a:defRPr/>
            </a:pPr>
            <a:endParaRPr lang="en-GB" sz="2800" dirty="0"/>
          </a:p>
          <a:p>
            <a:pPr fontAlgn="auto">
              <a:spcAft>
                <a:spcPts val="0"/>
              </a:spcAft>
              <a:buFont typeface="Arial" pitchFamily="34" charset="0"/>
              <a:buChar char="•"/>
              <a:defRPr/>
            </a:pPr>
            <a:r>
              <a:rPr lang="en-GB" sz="2800" dirty="0"/>
              <a:t>Management of </a:t>
            </a:r>
            <a:r>
              <a:rPr lang="en-GB" sz="2800" dirty="0" smtClean="0"/>
              <a:t>encephalopathy</a:t>
            </a:r>
          </a:p>
          <a:p>
            <a:pPr marL="114300" indent="0" fontAlgn="auto">
              <a:spcAft>
                <a:spcPts val="0"/>
              </a:spcAft>
              <a:buFont typeface="Arial" pitchFamily="34" charset="0"/>
              <a:buNone/>
              <a:defRPr/>
            </a:pPr>
            <a:endParaRPr lang="en-GB" sz="2800" dirty="0"/>
          </a:p>
        </p:txBody>
      </p:sp>
      <p:pic>
        <p:nvPicPr>
          <p:cNvPr id="69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dirty="0" smtClean="0"/>
              <a:t>Referral to Tertiary Care Hospital</a:t>
            </a:r>
            <a:endParaRPr lang="en-GB" dirty="0"/>
          </a:p>
        </p:txBody>
      </p:sp>
      <p:sp>
        <p:nvSpPr>
          <p:cNvPr id="2" name="Content Placeholder 1"/>
          <p:cNvSpPr>
            <a:spLocks noGrp="1"/>
          </p:cNvSpPr>
          <p:nvPr>
            <p:ph idx="1"/>
          </p:nvPr>
        </p:nvSpPr>
        <p:spPr>
          <a:xfrm>
            <a:off x="457200" y="1600200"/>
            <a:ext cx="7620000" cy="4343400"/>
          </a:xfrm>
        </p:spPr>
        <p:txBody>
          <a:bodyPr rtlCol="0">
            <a:normAutofit fontScale="85000" lnSpcReduction="20000"/>
          </a:bodyPr>
          <a:lstStyle/>
          <a:p>
            <a:pPr fontAlgn="auto">
              <a:spcAft>
                <a:spcPts val="0"/>
              </a:spcAft>
              <a:buFont typeface="Arial" pitchFamily="34" charset="0"/>
              <a:buChar char="•"/>
              <a:defRPr/>
            </a:pPr>
            <a:r>
              <a:rPr lang="en-GB" dirty="0" smtClean="0"/>
              <a:t>Infants </a:t>
            </a:r>
            <a:r>
              <a:rPr lang="en-GB" dirty="0"/>
              <a:t>&lt;1 year old.</a:t>
            </a:r>
          </a:p>
          <a:p>
            <a:pPr fontAlgn="auto">
              <a:spcAft>
                <a:spcPts val="0"/>
              </a:spcAft>
              <a:buFont typeface="Arial" pitchFamily="34" charset="0"/>
              <a:buChar char="•"/>
              <a:defRPr/>
            </a:pPr>
            <a:r>
              <a:rPr lang="en-GB" dirty="0" smtClean="0"/>
              <a:t>Obese </a:t>
            </a:r>
            <a:r>
              <a:rPr lang="en-GB" dirty="0"/>
              <a:t>patients.</a:t>
            </a:r>
          </a:p>
          <a:p>
            <a:pPr fontAlgn="auto">
              <a:spcAft>
                <a:spcPts val="0"/>
              </a:spcAft>
              <a:buFont typeface="Arial" pitchFamily="34" charset="0"/>
              <a:buChar char="•"/>
              <a:defRPr/>
            </a:pPr>
            <a:r>
              <a:rPr lang="en-GB" dirty="0" smtClean="0"/>
              <a:t>Pregnant </a:t>
            </a:r>
            <a:r>
              <a:rPr lang="en-GB" dirty="0"/>
              <a:t>women.</a:t>
            </a:r>
          </a:p>
          <a:p>
            <a:pPr fontAlgn="auto">
              <a:spcAft>
                <a:spcPts val="0"/>
              </a:spcAft>
              <a:buFont typeface="Arial" pitchFamily="34" charset="0"/>
              <a:buChar char="•"/>
              <a:defRPr/>
            </a:pPr>
            <a:r>
              <a:rPr lang="en-GB" dirty="0" smtClean="0"/>
              <a:t>Profound/prolonged </a:t>
            </a:r>
            <a:r>
              <a:rPr lang="en-GB" dirty="0"/>
              <a:t>shock.</a:t>
            </a:r>
          </a:p>
          <a:p>
            <a:pPr fontAlgn="auto">
              <a:spcAft>
                <a:spcPts val="0"/>
              </a:spcAft>
              <a:buFont typeface="Arial" pitchFamily="34" charset="0"/>
              <a:buChar char="•"/>
              <a:defRPr/>
            </a:pPr>
            <a:r>
              <a:rPr lang="en-GB" dirty="0" smtClean="0"/>
              <a:t>Significant </a:t>
            </a:r>
            <a:r>
              <a:rPr lang="en-GB" dirty="0"/>
              <a:t>bleeding.</a:t>
            </a:r>
          </a:p>
          <a:p>
            <a:pPr fontAlgn="auto">
              <a:spcAft>
                <a:spcPts val="0"/>
              </a:spcAft>
              <a:buFont typeface="Arial" pitchFamily="34" charset="0"/>
              <a:buChar char="•"/>
              <a:defRPr/>
            </a:pPr>
            <a:r>
              <a:rPr lang="en-GB" dirty="0" smtClean="0"/>
              <a:t>Repeated </a:t>
            </a:r>
            <a:r>
              <a:rPr lang="en-GB" dirty="0"/>
              <a:t>shock 2–3 times during treatment.</a:t>
            </a:r>
          </a:p>
          <a:p>
            <a:pPr fontAlgn="auto">
              <a:spcAft>
                <a:spcPts val="0"/>
              </a:spcAft>
              <a:buFont typeface="Arial" pitchFamily="34" charset="0"/>
              <a:buChar char="•"/>
              <a:defRPr/>
            </a:pPr>
            <a:r>
              <a:rPr lang="en-GB" dirty="0" smtClean="0"/>
              <a:t>Patients </a:t>
            </a:r>
            <a:r>
              <a:rPr lang="en-GB" dirty="0"/>
              <a:t>who seem not to respond to conventional fluid therapy.</a:t>
            </a:r>
          </a:p>
          <a:p>
            <a:pPr fontAlgn="auto">
              <a:spcAft>
                <a:spcPts val="0"/>
              </a:spcAft>
              <a:buFont typeface="Arial" pitchFamily="34" charset="0"/>
              <a:buChar char="•"/>
              <a:defRPr/>
            </a:pPr>
            <a:r>
              <a:rPr lang="en-GB" dirty="0" smtClean="0"/>
              <a:t>Patients </a:t>
            </a:r>
            <a:r>
              <a:rPr lang="en-GB" dirty="0"/>
              <a:t>who continue to have rising haematocrit and no colloidal solution is available.</a:t>
            </a:r>
          </a:p>
          <a:p>
            <a:pPr fontAlgn="auto">
              <a:spcAft>
                <a:spcPts val="0"/>
              </a:spcAft>
              <a:buFont typeface="Arial" pitchFamily="34" charset="0"/>
              <a:buChar char="•"/>
              <a:defRPr/>
            </a:pPr>
            <a:r>
              <a:rPr lang="en-GB" dirty="0" smtClean="0"/>
              <a:t>Patients </a:t>
            </a:r>
            <a:r>
              <a:rPr lang="en-GB" dirty="0"/>
              <a:t>with known underlying diseases such as Diabetes mellitus (DM) , </a:t>
            </a:r>
            <a:r>
              <a:rPr lang="en-GB" dirty="0" smtClean="0"/>
              <a:t>hypertension, heart </a:t>
            </a:r>
            <a:r>
              <a:rPr lang="en-GB" dirty="0"/>
              <a:t>disease or haemolytic disease.</a:t>
            </a:r>
          </a:p>
          <a:p>
            <a:pPr fontAlgn="auto">
              <a:spcAft>
                <a:spcPts val="0"/>
              </a:spcAft>
              <a:buFont typeface="Arial" pitchFamily="34" charset="0"/>
              <a:buChar char="•"/>
              <a:defRPr/>
            </a:pPr>
            <a:r>
              <a:rPr lang="en-GB" dirty="0" smtClean="0"/>
              <a:t>Patients </a:t>
            </a:r>
            <a:r>
              <a:rPr lang="en-GB" dirty="0"/>
              <a:t>with signs and symptoms of fluid overload.</a:t>
            </a:r>
          </a:p>
          <a:p>
            <a:pPr fontAlgn="auto">
              <a:spcAft>
                <a:spcPts val="0"/>
              </a:spcAft>
              <a:buFont typeface="Arial" pitchFamily="34" charset="0"/>
              <a:buChar char="•"/>
              <a:defRPr/>
            </a:pPr>
            <a:r>
              <a:rPr lang="en-GB" dirty="0" smtClean="0"/>
              <a:t>Patient </a:t>
            </a:r>
            <a:r>
              <a:rPr lang="en-GB" dirty="0"/>
              <a:t>with isolated/multiple organ involvement.</a:t>
            </a:r>
          </a:p>
          <a:p>
            <a:pPr fontAlgn="auto">
              <a:spcAft>
                <a:spcPts val="0"/>
              </a:spcAft>
              <a:buFont typeface="Arial" pitchFamily="34" charset="0"/>
              <a:buChar char="•"/>
              <a:defRPr/>
            </a:pPr>
            <a:r>
              <a:rPr lang="en-GB" dirty="0" smtClean="0"/>
              <a:t>Patients </a:t>
            </a:r>
            <a:r>
              <a:rPr lang="en-GB" dirty="0"/>
              <a:t>with neurological manifestations such as change of consciousness, </a:t>
            </a:r>
            <a:r>
              <a:rPr lang="en-GB" dirty="0" smtClean="0"/>
              <a:t>semi-coma, coma</a:t>
            </a:r>
            <a:r>
              <a:rPr lang="en-GB" dirty="0"/>
              <a:t>, convulsion, etc.</a:t>
            </a:r>
          </a:p>
        </p:txBody>
      </p:sp>
      <p:pic>
        <p:nvPicPr>
          <p:cNvPr id="706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19400"/>
            <a:ext cx="7620000" cy="1143000"/>
          </a:xfrm>
        </p:spPr>
        <p:txBody>
          <a:bodyPr/>
          <a:lstStyle/>
          <a:p>
            <a:pPr algn="ctr" fontAlgn="auto">
              <a:spcAft>
                <a:spcPts val="0"/>
              </a:spcAft>
              <a:defRPr/>
            </a:pPr>
            <a:r>
              <a:rPr lang="en-GB" b="1" dirty="0" smtClean="0"/>
              <a:t>Take Home Message</a:t>
            </a:r>
            <a:endParaRPr lang="en-GB" b="1" dirty="0"/>
          </a:p>
        </p:txBody>
      </p:sp>
    </p:spTree>
  </p:cSld>
  <p:clrMapOvr>
    <a:masterClrMapping/>
  </p:clrMapOvr>
  <p:transition spd="slow">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55613" y="284163"/>
            <a:ext cx="3773487" cy="53498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auto" hangingPunct="1">
              <a:lnSpc>
                <a:spcPct val="90000"/>
              </a:lnSpc>
              <a:spcBef>
                <a:spcPct val="50000"/>
              </a:spcBef>
              <a:spcAft>
                <a:spcPts val="0"/>
              </a:spcAft>
              <a:defRPr/>
            </a:pPr>
            <a:r>
              <a:rPr lang="en-US" sz="3200" b="1" dirty="0">
                <a:latin typeface="+mj-lt"/>
                <a:cs typeface="+mn-cs"/>
              </a:rPr>
              <a:t>Dos or Don’ts:</a:t>
            </a:r>
          </a:p>
        </p:txBody>
      </p:sp>
      <p:sp>
        <p:nvSpPr>
          <p:cNvPr id="47107" name="Text Box 3"/>
          <p:cNvSpPr txBox="1">
            <a:spLocks noChangeArrowheads="1"/>
          </p:cNvSpPr>
          <p:nvPr/>
        </p:nvSpPr>
        <p:spPr bwMode="auto">
          <a:xfrm>
            <a:off x="381000" y="969963"/>
            <a:ext cx="7696200" cy="497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fontAlgn="auto" hangingPunct="1">
              <a:lnSpc>
                <a:spcPct val="130000"/>
              </a:lnSpc>
              <a:spcBef>
                <a:spcPts val="0"/>
              </a:spcBef>
              <a:spcAft>
                <a:spcPts val="0"/>
              </a:spcAft>
              <a:defRPr/>
            </a:pPr>
            <a:r>
              <a:rPr lang="en-US" dirty="0">
                <a:latin typeface="+mn-lt"/>
                <a:cs typeface="+mn-cs"/>
              </a:rPr>
              <a:t>1. Do not give aspirin or any NSAIDs for the treatment    </a:t>
            </a:r>
          </a:p>
          <a:p>
            <a:pPr algn="just" eaLnBrk="1" fontAlgn="auto" hangingPunct="1">
              <a:lnSpc>
                <a:spcPct val="130000"/>
              </a:lnSpc>
              <a:spcBef>
                <a:spcPts val="0"/>
              </a:spcBef>
              <a:spcAft>
                <a:spcPts val="0"/>
              </a:spcAft>
              <a:defRPr/>
            </a:pPr>
            <a:r>
              <a:rPr lang="en-US" dirty="0">
                <a:latin typeface="+mn-lt"/>
                <a:cs typeface="+mn-cs"/>
              </a:rPr>
              <a:t>    of any fever. </a:t>
            </a:r>
          </a:p>
          <a:p>
            <a:pPr algn="just" eaLnBrk="1" fontAlgn="auto" hangingPunct="1">
              <a:lnSpc>
                <a:spcPct val="130000"/>
              </a:lnSpc>
              <a:spcBef>
                <a:spcPts val="0"/>
              </a:spcBef>
              <a:spcAft>
                <a:spcPts val="0"/>
              </a:spcAft>
              <a:defRPr/>
            </a:pPr>
            <a:r>
              <a:rPr lang="en-US" dirty="0">
                <a:latin typeface="+mn-lt"/>
                <a:cs typeface="+mn-cs"/>
              </a:rPr>
              <a:t>2. Cases of DHF should be observe hourly.</a:t>
            </a:r>
          </a:p>
          <a:p>
            <a:pPr algn="just" eaLnBrk="1" fontAlgn="auto" hangingPunct="1">
              <a:lnSpc>
                <a:spcPct val="130000"/>
              </a:lnSpc>
              <a:spcBef>
                <a:spcPts val="0"/>
              </a:spcBef>
              <a:spcAft>
                <a:spcPts val="0"/>
              </a:spcAft>
              <a:defRPr/>
            </a:pPr>
            <a:r>
              <a:rPr lang="en-US" dirty="0">
                <a:latin typeface="+mn-lt"/>
                <a:cs typeface="+mn-cs"/>
              </a:rPr>
              <a:t>3. Avoid giving I/V therapy before there is  evidence  </a:t>
            </a:r>
          </a:p>
          <a:p>
            <a:pPr algn="just" eaLnBrk="1" fontAlgn="auto" hangingPunct="1">
              <a:lnSpc>
                <a:spcPct val="130000"/>
              </a:lnSpc>
              <a:spcBef>
                <a:spcPts val="0"/>
              </a:spcBef>
              <a:spcAft>
                <a:spcPts val="0"/>
              </a:spcAft>
              <a:defRPr/>
            </a:pPr>
            <a:r>
              <a:rPr lang="en-US" dirty="0">
                <a:latin typeface="+mn-lt"/>
                <a:cs typeface="+mn-cs"/>
              </a:rPr>
              <a:t>    of hemorrhage or bleeding.  ORT  with  ORS or its  </a:t>
            </a:r>
          </a:p>
          <a:p>
            <a:pPr algn="just" eaLnBrk="1" fontAlgn="auto" hangingPunct="1">
              <a:lnSpc>
                <a:spcPct val="130000"/>
              </a:lnSpc>
              <a:spcBef>
                <a:spcPts val="0"/>
              </a:spcBef>
              <a:spcAft>
                <a:spcPts val="0"/>
              </a:spcAft>
              <a:defRPr/>
            </a:pPr>
            <a:r>
              <a:rPr lang="en-US" dirty="0">
                <a:latin typeface="+mn-lt"/>
                <a:cs typeface="+mn-cs"/>
              </a:rPr>
              <a:t>    equivalent   is   recommended   for   patients  with      </a:t>
            </a:r>
          </a:p>
          <a:p>
            <a:pPr algn="just" eaLnBrk="1" fontAlgn="auto" hangingPunct="1">
              <a:lnSpc>
                <a:spcPct val="130000"/>
              </a:lnSpc>
              <a:spcBef>
                <a:spcPts val="0"/>
              </a:spcBef>
              <a:spcAft>
                <a:spcPts val="0"/>
              </a:spcAft>
              <a:defRPr/>
            </a:pPr>
            <a:r>
              <a:rPr lang="en-US" dirty="0">
                <a:latin typeface="+mn-lt"/>
                <a:cs typeface="+mn-cs"/>
              </a:rPr>
              <a:t>    moderate dehydration caused by vomiting &amp; high  </a:t>
            </a:r>
          </a:p>
          <a:p>
            <a:pPr algn="just" eaLnBrk="1" fontAlgn="auto" hangingPunct="1">
              <a:lnSpc>
                <a:spcPct val="130000"/>
              </a:lnSpc>
              <a:spcBef>
                <a:spcPts val="0"/>
              </a:spcBef>
              <a:spcAft>
                <a:spcPts val="0"/>
              </a:spcAft>
              <a:defRPr/>
            </a:pPr>
            <a:r>
              <a:rPr lang="en-US" dirty="0">
                <a:latin typeface="+mn-lt"/>
                <a:cs typeface="+mn-cs"/>
              </a:rPr>
              <a:t>    temperature.</a:t>
            </a:r>
          </a:p>
          <a:p>
            <a:pPr algn="just" eaLnBrk="1" fontAlgn="auto" hangingPunct="1">
              <a:lnSpc>
                <a:spcPct val="130000"/>
              </a:lnSpc>
              <a:spcBef>
                <a:spcPts val="0"/>
              </a:spcBef>
              <a:spcAft>
                <a:spcPts val="0"/>
              </a:spcAft>
              <a:defRPr/>
            </a:pPr>
            <a:r>
              <a:rPr lang="en-US" dirty="0">
                <a:latin typeface="+mn-lt"/>
                <a:cs typeface="+mn-cs"/>
              </a:rPr>
              <a:t>4. Avoid   giving  blood transfusion  unless  indicated,   </a:t>
            </a:r>
          </a:p>
          <a:p>
            <a:pPr algn="just" eaLnBrk="1" fontAlgn="auto" hangingPunct="1">
              <a:lnSpc>
                <a:spcPct val="130000"/>
              </a:lnSpc>
              <a:spcBef>
                <a:spcPts val="0"/>
              </a:spcBef>
              <a:spcAft>
                <a:spcPts val="0"/>
              </a:spcAft>
              <a:defRPr/>
            </a:pPr>
            <a:r>
              <a:rPr lang="en-US" dirty="0">
                <a:latin typeface="+mn-lt"/>
                <a:cs typeface="+mn-cs"/>
              </a:rPr>
              <a:t>    reduction in hematocrit or severe bleeding.</a:t>
            </a:r>
          </a:p>
        </p:txBody>
      </p:sp>
      <p:pic>
        <p:nvPicPr>
          <p:cNvPr id="727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228600" y="835025"/>
            <a:ext cx="76200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sz="2400"/>
              <a:t>4. Avoid giving steroid as these will complicate the  </a:t>
            </a:r>
          </a:p>
          <a:p>
            <a:pPr>
              <a:lnSpc>
                <a:spcPct val="120000"/>
              </a:lnSpc>
            </a:pPr>
            <a:r>
              <a:rPr lang="en-US" sz="2400"/>
              <a:t>    situation and there is no sound evidenced based </a:t>
            </a:r>
          </a:p>
          <a:p>
            <a:pPr>
              <a:lnSpc>
                <a:spcPct val="120000"/>
              </a:lnSpc>
            </a:pPr>
            <a:r>
              <a:rPr lang="en-US" sz="2400"/>
              <a:t>    indication.</a:t>
            </a:r>
          </a:p>
          <a:p>
            <a:pPr>
              <a:lnSpc>
                <a:spcPct val="120000"/>
              </a:lnSpc>
            </a:pPr>
            <a:r>
              <a:rPr lang="en-US" sz="2400"/>
              <a:t>5. Food should be given according to appetite. But </a:t>
            </a:r>
          </a:p>
          <a:p>
            <a:pPr>
              <a:lnSpc>
                <a:spcPct val="120000"/>
              </a:lnSpc>
            </a:pPr>
            <a:r>
              <a:rPr lang="en-US" sz="2400"/>
              <a:t>   fresh fruit juice should be given frequently. Avoid </a:t>
            </a:r>
          </a:p>
          <a:p>
            <a:pPr>
              <a:lnSpc>
                <a:spcPct val="120000"/>
              </a:lnSpc>
            </a:pPr>
            <a:r>
              <a:rPr lang="en-US" sz="2400"/>
              <a:t>   commercially available juices due to preservatives.</a:t>
            </a:r>
          </a:p>
          <a:p>
            <a:pPr>
              <a:lnSpc>
                <a:spcPct val="120000"/>
              </a:lnSpc>
            </a:pPr>
            <a:r>
              <a:rPr lang="en-US" sz="2400"/>
              <a:t>6. Don’t use antibiotics as these don’t help.</a:t>
            </a:r>
          </a:p>
          <a:p>
            <a:pPr>
              <a:lnSpc>
                <a:spcPct val="120000"/>
              </a:lnSpc>
            </a:pPr>
            <a:r>
              <a:rPr lang="en-US" sz="2400"/>
              <a:t>7. Don’t change the speed of fluid rapidly.</a:t>
            </a:r>
          </a:p>
          <a:p>
            <a:pPr algn="just">
              <a:lnSpc>
                <a:spcPct val="120000"/>
              </a:lnSpc>
            </a:pPr>
            <a:r>
              <a:rPr lang="en-US" sz="2400"/>
              <a:t>8. In   case   of   infant   &amp;   children if there is febrile        </a:t>
            </a:r>
          </a:p>
          <a:p>
            <a:pPr algn="just">
              <a:lnSpc>
                <a:spcPct val="120000"/>
              </a:lnSpc>
            </a:pPr>
            <a:r>
              <a:rPr lang="en-US" sz="2400"/>
              <a:t>    convulsion  and   or   history   of   so   appropriate </a:t>
            </a:r>
          </a:p>
          <a:p>
            <a:pPr>
              <a:lnSpc>
                <a:spcPct val="120000"/>
              </a:lnSpc>
            </a:pPr>
            <a:r>
              <a:rPr lang="en-US" sz="2400"/>
              <a:t>    standard measures should be taken. </a:t>
            </a:r>
          </a:p>
        </p:txBody>
      </p:sp>
      <p:sp>
        <p:nvSpPr>
          <p:cNvPr id="48131" name="Text Box 3"/>
          <p:cNvSpPr txBox="1">
            <a:spLocks noChangeArrowheads="1"/>
          </p:cNvSpPr>
          <p:nvPr/>
        </p:nvSpPr>
        <p:spPr bwMode="auto">
          <a:xfrm>
            <a:off x="381000" y="136525"/>
            <a:ext cx="3773488" cy="534988"/>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auto" hangingPunct="1">
              <a:lnSpc>
                <a:spcPct val="90000"/>
              </a:lnSpc>
              <a:spcBef>
                <a:spcPct val="50000"/>
              </a:spcBef>
              <a:spcAft>
                <a:spcPts val="0"/>
              </a:spcAft>
              <a:defRPr/>
            </a:pPr>
            <a:r>
              <a:rPr lang="en-US" sz="3200" b="1" dirty="0">
                <a:latin typeface="+mj-lt"/>
                <a:cs typeface="+mn-cs"/>
              </a:rPr>
              <a:t>Dos or Don’ts:</a:t>
            </a:r>
          </a:p>
        </p:txBody>
      </p:sp>
      <p:pic>
        <p:nvPicPr>
          <p:cNvPr id="737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idx="1"/>
          </p:nvPr>
        </p:nvSpPr>
        <p:spPr>
          <a:xfrm>
            <a:off x="2819400" y="2857500"/>
            <a:ext cx="5486400" cy="1143000"/>
          </a:xfrm>
        </p:spPr>
        <p:txBody>
          <a:bodyPr rtlCol="0">
            <a:normAutofit fontScale="92500" lnSpcReduction="10000"/>
          </a:bodyPr>
          <a:lstStyle/>
          <a:p>
            <a:pPr fontAlgn="auto">
              <a:spcAft>
                <a:spcPts val="0"/>
              </a:spcAft>
              <a:buFont typeface="Wingdings" pitchFamily="2" charset="2"/>
              <a:buNone/>
              <a:defRPr/>
            </a:pPr>
            <a:r>
              <a:rPr lang="en-US" sz="8000" smtClean="0"/>
              <a:t>Thank you</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1000"/>
                                        <p:tgtEl>
                                          <p:spTgt spid="58371">
                                            <p:txEl>
                                              <p:pRg st="0" end="0"/>
                                            </p:txEl>
                                          </p:spTgt>
                                        </p:tgtEl>
                                      </p:cBhvr>
                                    </p:animEffect>
                                    <p:anim calcmode="lin" valueType="num">
                                      <p:cBhvr>
                                        <p:cTn id="8" dur="10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Primary triage</a:t>
            </a:r>
          </a:p>
        </p:txBody>
      </p:sp>
      <p:sp>
        <p:nvSpPr>
          <p:cNvPr id="17411" name="Content Placeholder 1"/>
          <p:cNvSpPr>
            <a:spLocks noGrp="1"/>
          </p:cNvSpPr>
          <p:nvPr>
            <p:ph idx="1"/>
          </p:nvPr>
        </p:nvSpPr>
        <p:spPr/>
        <p:txBody>
          <a:bodyPr/>
          <a:lstStyle/>
          <a:p>
            <a:r>
              <a:rPr lang="en-GB" dirty="0" smtClean="0">
                <a:solidFill>
                  <a:srgbClr val="FF0000"/>
                </a:solidFill>
              </a:rPr>
              <a:t>Peripheral perfusion </a:t>
            </a:r>
            <a:r>
              <a:rPr lang="en-GB" dirty="0" smtClean="0"/>
              <a:t>is assessed by palpation of pulse volume, temperature and colour of extremities, and capillary refill time. </a:t>
            </a:r>
            <a:endParaRPr lang="en-GB" dirty="0" smtClean="0"/>
          </a:p>
          <a:p>
            <a:endParaRPr lang="en-GB" dirty="0" smtClean="0"/>
          </a:p>
          <a:p>
            <a:r>
              <a:rPr lang="en-GB" dirty="0" smtClean="0"/>
              <a:t>Particular </a:t>
            </a:r>
            <a:r>
              <a:rPr lang="en-GB" dirty="0" smtClean="0"/>
              <a:t>attention is to be given to those patients who are </a:t>
            </a:r>
            <a:r>
              <a:rPr lang="en-GB" dirty="0" smtClean="0">
                <a:solidFill>
                  <a:srgbClr val="FF0000"/>
                </a:solidFill>
              </a:rPr>
              <a:t>afebrile and have tachycardia. </a:t>
            </a:r>
            <a:endParaRPr lang="en-GB" dirty="0" smtClean="0">
              <a:solidFill>
                <a:srgbClr val="FF0000"/>
              </a:solidFill>
            </a:endParaRPr>
          </a:p>
          <a:p>
            <a:endParaRPr lang="en-GB" dirty="0" smtClean="0"/>
          </a:p>
          <a:p>
            <a:r>
              <a:rPr lang="en-GB" dirty="0" smtClean="0"/>
              <a:t>These patients and those with reduced peripheral perfusion should be referred for immediate medical attention, </a:t>
            </a:r>
            <a:r>
              <a:rPr lang="en-GB" dirty="0" smtClean="0">
                <a:solidFill>
                  <a:srgbClr val="FF0000"/>
                </a:solidFill>
              </a:rPr>
              <a:t>CBC, Liver Enzymes and Dengue NS1 and serology</a:t>
            </a:r>
            <a:r>
              <a:rPr lang="en-GB" dirty="0" smtClean="0"/>
              <a:t> at </a:t>
            </a:r>
            <a:r>
              <a:rPr lang="en-GB" dirty="0" smtClean="0"/>
              <a:t>the earliest possible.</a:t>
            </a: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Primary triage</a:t>
            </a:r>
          </a:p>
        </p:txBody>
      </p:sp>
      <p:sp>
        <p:nvSpPr>
          <p:cNvPr id="18435" name="Content Placeholder 1"/>
          <p:cNvSpPr>
            <a:spLocks noGrp="1"/>
          </p:cNvSpPr>
          <p:nvPr>
            <p:ph idx="1"/>
          </p:nvPr>
        </p:nvSpPr>
        <p:spPr/>
        <p:txBody>
          <a:bodyPr/>
          <a:lstStyle/>
          <a:p>
            <a:r>
              <a:rPr lang="en-GB" b="1" smtClean="0"/>
              <a:t>Recommendations for CBC:</a:t>
            </a:r>
          </a:p>
          <a:p>
            <a:pPr lvl="1"/>
            <a:r>
              <a:rPr lang="en-GB" sz="2400" smtClean="0"/>
              <a:t>All febrile patients at the first visit to get the baseline HCT, WBC and PLT.</a:t>
            </a:r>
          </a:p>
          <a:p>
            <a:pPr lvl="1"/>
            <a:r>
              <a:rPr lang="en-GB" sz="2400" smtClean="0"/>
              <a:t>All patients with warning signs.</a:t>
            </a:r>
          </a:p>
          <a:p>
            <a:pPr lvl="1"/>
            <a:r>
              <a:rPr lang="en-GB" sz="2400" smtClean="0"/>
              <a:t>All patients with fever &gt;3 days.</a:t>
            </a:r>
          </a:p>
          <a:p>
            <a:pPr lvl="1"/>
            <a:r>
              <a:rPr lang="en-GB" sz="2400" smtClean="0"/>
              <a:t>All patients with circulatory disturbance/shock (these patients should undergo a glucose check).</a:t>
            </a:r>
          </a:p>
          <a:p>
            <a:r>
              <a:rPr lang="en-GB" sz="2400" b="1" smtClean="0"/>
              <a:t>Results of CBC: </a:t>
            </a:r>
            <a:r>
              <a:rPr lang="en-GB" sz="2400" smtClean="0"/>
              <a:t>If leucopenia and/or thrombocytopenia is present, those with warning signs should be sent for immediate medical consultation.</a:t>
            </a: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Primary triage</a:t>
            </a:r>
          </a:p>
        </p:txBody>
      </p:sp>
      <p:sp>
        <p:nvSpPr>
          <p:cNvPr id="19459" name="Content Placeholder 1"/>
          <p:cNvSpPr>
            <a:spLocks noGrp="1"/>
          </p:cNvSpPr>
          <p:nvPr>
            <p:ph idx="1"/>
          </p:nvPr>
        </p:nvSpPr>
        <p:spPr/>
        <p:txBody>
          <a:bodyPr/>
          <a:lstStyle/>
          <a:p>
            <a:r>
              <a:rPr lang="en-GB" b="1" dirty="0" smtClean="0"/>
              <a:t>Medical consultation:</a:t>
            </a:r>
            <a:r>
              <a:rPr lang="en-GB" dirty="0" smtClean="0"/>
              <a:t> </a:t>
            </a:r>
            <a:r>
              <a:rPr lang="en-GB" dirty="0" smtClean="0">
                <a:solidFill>
                  <a:srgbClr val="FF0000"/>
                </a:solidFill>
              </a:rPr>
              <a:t>Immediate medical consultation </a:t>
            </a:r>
            <a:r>
              <a:rPr lang="en-GB" dirty="0" smtClean="0"/>
              <a:t>is recommended for the following:</a:t>
            </a:r>
          </a:p>
          <a:p>
            <a:pPr lvl="1"/>
            <a:r>
              <a:rPr lang="en-GB" sz="2400" dirty="0" smtClean="0"/>
              <a:t>shock.</a:t>
            </a:r>
          </a:p>
          <a:p>
            <a:pPr lvl="1"/>
            <a:r>
              <a:rPr lang="en-GB" sz="2400" dirty="0" smtClean="0"/>
              <a:t>patients with warning signs, especially those whose illness lasts for &gt;4 days.</a:t>
            </a:r>
            <a:endParaRPr lang="en-GB" dirty="0" smtClean="0"/>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52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ysClr val="windowText" lastClr="000000"/>
      </a:dk1>
      <a:lt1>
        <a:srgbClr val="000000"/>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TotalTime>
  <Words>3376</Words>
  <Application>Microsoft Office PowerPoint</Application>
  <PresentationFormat>On-screen Show (4:3)</PresentationFormat>
  <Paragraphs>285</Paragraphs>
  <Slides>66</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Calibri</vt:lpstr>
      <vt:lpstr>Arial</vt:lpstr>
      <vt:lpstr>Cambria</vt:lpstr>
      <vt:lpstr>Tahoma</vt:lpstr>
      <vt:lpstr>Times New Roman</vt:lpstr>
      <vt:lpstr>Wingdings</vt:lpstr>
      <vt:lpstr>Adjacency</vt:lpstr>
      <vt:lpstr>Updated Management of Dengue Fever and DHF</vt:lpstr>
      <vt:lpstr>PowerPoint Presentation</vt:lpstr>
      <vt:lpstr>PowerPoint Presentation</vt:lpstr>
      <vt:lpstr>Primary triage</vt:lpstr>
      <vt:lpstr>Primary triage</vt:lpstr>
      <vt:lpstr> Tourniquets test and capillary refill time(CRT)</vt:lpstr>
      <vt:lpstr>Primary triage</vt:lpstr>
      <vt:lpstr>Primary triage</vt:lpstr>
      <vt:lpstr>Primary triage</vt:lpstr>
      <vt:lpstr>Primary triage</vt:lpstr>
      <vt:lpstr>PowerPoint Presentation</vt:lpstr>
      <vt:lpstr>Primary triage</vt:lpstr>
      <vt:lpstr>Home care advice (family education) for patients:</vt:lpstr>
      <vt:lpstr>Home care advice (family education) for patients:</vt:lpstr>
      <vt:lpstr>Primary triage</vt:lpstr>
      <vt:lpstr>Primary triage</vt:lpstr>
      <vt:lpstr>Primary triage</vt:lpstr>
      <vt:lpstr>Primary triage</vt:lpstr>
      <vt:lpstr>Management of DF/DHF cases in hospital observation wards/ on admission</vt:lpstr>
      <vt:lpstr>Monitoring of dengue/DHF patients during the critical period (thrombocytopenia around 100K/mm3)</vt:lpstr>
      <vt:lpstr>Parameters that should be monitored:</vt:lpstr>
      <vt:lpstr>Parameters that should be monitored:</vt:lpstr>
      <vt:lpstr>Additional laboratory investigations</vt:lpstr>
      <vt:lpstr>Intravenous fluid therapy in DHF during the critical period</vt:lpstr>
      <vt:lpstr>The general principles of fluid therapy in DHF</vt:lpstr>
      <vt:lpstr>Duration of intravenous fluid therapy</vt:lpstr>
      <vt:lpstr>Requirement of fluid based on ideal body weight</vt:lpstr>
      <vt:lpstr>Management of DHF grade I, II (non-shock cases)</vt:lpstr>
      <vt:lpstr>Rate of IV fluid in adults and children</vt:lpstr>
      <vt:lpstr>PowerPoint Presentation</vt:lpstr>
      <vt:lpstr>PowerPoint Presentation</vt:lpstr>
      <vt:lpstr>Rate of IV replacement</vt:lpstr>
      <vt:lpstr>Indication of Platelet Transfusion</vt:lpstr>
      <vt:lpstr>Management of patients with warning signs</vt:lpstr>
      <vt:lpstr>PowerPoint Presentation</vt:lpstr>
      <vt:lpstr>PowerPoint Presentation</vt:lpstr>
      <vt:lpstr>PowerPoint Presentation</vt:lpstr>
      <vt:lpstr>Management of shock: DHF Grade 3</vt:lpstr>
      <vt:lpstr>Management of shock: DHF Grade 3</vt:lpstr>
      <vt:lpstr>PowerPoint Presentation</vt:lpstr>
      <vt:lpstr>Rate of infusion in DSS case</vt:lpstr>
      <vt:lpstr>Laboratory investigations (ABCS) for patients who present with profound shock</vt:lpstr>
      <vt:lpstr>Volume replacement flow chart for patients with DSS</vt:lpstr>
      <vt:lpstr>PowerPoint Presentation</vt:lpstr>
      <vt:lpstr>Management of prolonged/profound shock: DHF Grade 4</vt:lpstr>
      <vt:lpstr>Management of prolonged/profound shock: DHF Grade 4</vt:lpstr>
      <vt:lpstr>Management of prolonged/profound shock: DHF Grade 4</vt:lpstr>
      <vt:lpstr>Management of prolonged/profound shock: DHF Grade 4</vt:lpstr>
      <vt:lpstr>Management of severe haemorrhage</vt:lpstr>
      <vt:lpstr>Management of severe haemorrhage</vt:lpstr>
      <vt:lpstr>Management of high-risk patients (In Special Situations)</vt:lpstr>
      <vt:lpstr>Management of high-risk patients</vt:lpstr>
      <vt:lpstr>Management of high-risk patients</vt:lpstr>
      <vt:lpstr>Management of high-risk patients</vt:lpstr>
      <vt:lpstr>Management of convalescence</vt:lpstr>
      <vt:lpstr>Management of convalescence</vt:lpstr>
      <vt:lpstr>PowerPoint Presentation</vt:lpstr>
      <vt:lpstr>PowerPoint Presentation</vt:lpstr>
      <vt:lpstr>Signs of recovery</vt:lpstr>
      <vt:lpstr>Criteria for discharging patients</vt:lpstr>
      <vt:lpstr>Management of complications</vt:lpstr>
      <vt:lpstr>Referral to Tertiary Care Hospital</vt:lpstr>
      <vt:lpstr>Take Home Message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Tarik</dc:creator>
  <cp:lastModifiedBy>Prof. Tarik</cp:lastModifiedBy>
  <cp:revision>38</cp:revision>
  <dcterms:created xsi:type="dcterms:W3CDTF">2006-08-16T00:00:00Z</dcterms:created>
  <dcterms:modified xsi:type="dcterms:W3CDTF">2013-09-03T17:01:09Z</dcterms:modified>
</cp:coreProperties>
</file>